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86" r:id="rId5"/>
    <p:sldId id="282" r:id="rId6"/>
    <p:sldId id="290" r:id="rId7"/>
    <p:sldId id="292" r:id="rId8"/>
    <p:sldId id="293" r:id="rId9"/>
    <p:sldId id="294" r:id="rId10"/>
    <p:sldId id="295" r:id="rId11"/>
    <p:sldId id="296" r:id="rId12"/>
    <p:sldId id="297" r:id="rId13"/>
    <p:sldId id="298" r:id="rId14"/>
    <p:sldId id="299" r:id="rId15"/>
    <p:sldId id="300" r:id="rId16"/>
    <p:sldId id="301" r:id="rId17"/>
    <p:sldId id="302" r:id="rId18"/>
    <p:sldId id="303" r:id="rId19"/>
    <p:sldId id="304" r:id="rId20"/>
    <p:sldId id="305" r:id="rId21"/>
    <p:sldId id="306" r:id="rId22"/>
    <p:sldId id="307" r:id="rId23"/>
    <p:sldId id="291" r:id="rId24"/>
    <p:sldId id="289" r:id="rId25"/>
    <p:sldId id="284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8200"/>
    <a:srgbClr val="C3D59B"/>
    <a:srgbClr val="EEE6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76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B370E-DD6A-5131-793B-5108EAE6BB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B30D4C-BF49-35D3-0480-BB261DA341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885B32-A2C5-62A3-4F35-747E424E2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EDFEA-0A3C-4A4F-816F-631AA4980889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43D6AB-4031-E738-F985-FAF639758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56BDC-02CA-16FD-9F33-55224F734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7AFD-93C1-48CE-BE47-39DB81EC8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558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BA384-076C-5ABD-2054-71AF8EFF0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59ABB8-062A-0F60-86E3-6EF099678A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92BBB9-B3B8-EE60-809C-A3B7D4860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EDFEA-0A3C-4A4F-816F-631AA4980889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555E55-12CA-88FF-A63A-DB17E75E3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47B731-46F6-4F2A-2022-5354865D7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7AFD-93C1-48CE-BE47-39DB81EC8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680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B96D2-9BE2-8E7B-9F9D-D7D39F6B9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1734DD-98B8-DED1-CCFC-E925EE05D9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1FB82A-B7DE-81ED-B69B-CA471A4BB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EDFEA-0A3C-4A4F-816F-631AA4980889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E99627-0433-9A14-73FA-B2D75F160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91BC4-4F10-AE36-8908-EEEE75598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7AFD-93C1-48CE-BE47-39DB81EC8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892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A0FDF-B93E-C1CC-D717-BFA21FA04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BD090D-BBA3-F40F-4D9F-E66200AB97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F1F7A7-5A2B-BA57-CF1F-06A801B5D1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0FF675-D892-8323-952A-AA1E32559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EDFEA-0A3C-4A4F-816F-631AA4980889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59FD84-24AF-C2B9-917E-9DD485208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18413A-F519-9A3F-372D-965262E2A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7AFD-93C1-48CE-BE47-39DB81EC8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670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59E0D-AD8B-6E0D-91C7-F88FA5F78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79D305-A0BE-9C48-037E-1D1259C9ED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8C14DD-4166-BB1E-06E3-6CEA342027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4EA689-DD24-E277-5642-6D1D117371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8C25BC-8B70-CB08-82EE-A24F697A7D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66562E-7A05-89F5-F9A2-515265EA0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EDFEA-0A3C-4A4F-816F-631AA4980889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232810-01CB-3FF0-1AEE-790247F50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09402A-CC11-5F93-43F6-80984B22A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7AFD-93C1-48CE-BE47-39DB81EC8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1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73BBB-929E-0FF4-3D20-0AD8EB3FF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D092D3-24E0-CEF3-1995-5358CB3D3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EDFEA-0A3C-4A4F-816F-631AA4980889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6DACEB-DDEE-5E16-8C8F-530AD9A74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FAD7E5-432C-9551-9D16-81FD89FC6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7AFD-93C1-48CE-BE47-39DB81EC8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643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AE5A1D-9340-560B-225F-5D70AF437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EDFEA-0A3C-4A4F-816F-631AA4980889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7D2AB3-8935-4B97-5B17-400D1CE63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D5F1E4-C5E7-1421-DE69-84305A49E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7AFD-93C1-48CE-BE47-39DB81EC8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49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9ADB1-C8D0-89E0-C1D3-E46446B4F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DD03C8-1C2F-6AEB-9C9E-87AFCEBB8B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3CBC6F-DD0D-2E61-7EDE-FC793103D3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38F23D-4A42-C24B-ECAE-C988D2D7E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EDFEA-0A3C-4A4F-816F-631AA4980889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F6C09C-6D36-FE32-666F-2E3BF746A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E85AC1-0C31-76E9-1AE1-F8867ADAF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7AFD-93C1-48CE-BE47-39DB81EC8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65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47AB3-0116-FD89-170B-B103A237C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040037-1F79-80B8-07C4-4DFD5E47F8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4C52D8-C5AB-3CD5-559E-8B22F79A30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48108E-3EBB-5D8D-6B0D-BDD37E375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EDFEA-0A3C-4A4F-816F-631AA4980889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4162F3-EB9D-D737-BAFC-AE6FBF6C6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B1468-0E3D-E172-3485-5AD503652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7AFD-93C1-48CE-BE47-39DB81EC8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449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1F383-F09F-B16A-1A89-E64568635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15649B-ECA5-B9CC-08E9-65660620E3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47C97B-0BC4-5B71-A8AB-10D89AFFE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EDFEA-0A3C-4A4F-816F-631AA4980889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02BDCA-8A13-6281-A85E-53EF45D65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865AE5-B77E-1E13-9744-0CACACD69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7AFD-93C1-48CE-BE47-39DB81EC8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969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8C3463-AF7C-8AC8-491A-DD35A918DC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6B78F2-D9B8-E4E7-3AA5-0B526FD2AB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A835A3-BE35-BDAC-DAB9-8F836D0E1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EDFEA-0A3C-4A4F-816F-631AA4980889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30E15E-544C-7FDB-5BB3-B5CA74361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2F530E-2E81-F607-3AC8-DDD01B200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7AFD-93C1-48CE-BE47-39DB81EC8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008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F6E1F3-9B26-613E-6439-3D113BA1C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3BC8FA-059A-ACBB-EA52-518CF943C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80B153-00DE-D6E8-2BD8-832E43328D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AEDFEA-0A3C-4A4F-816F-631AA4980889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6196D0-488A-DC13-10B8-39EE4B4DE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584AEB-487E-ADF7-AE08-011CE3DC1A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1C7AFD-93C1-48CE-BE47-39DB81EC8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1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fif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docs.google.com/forms/d/e/1FAIpQLScZJAoz5SVgvRGsTXkbayhe19WNR5Qv6zjvatF0MoNLHJ7XQg/viewform?usp=sf_lin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E83BFF-DFA6-3AAC-CFC1-79A53454A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1FAB0D8E-253F-64D1-5B8F-063D83F6E299}"/>
              </a:ext>
            </a:extLst>
          </p:cNvPr>
          <p:cNvSpPr/>
          <p:nvPr/>
        </p:nvSpPr>
        <p:spPr>
          <a:xfrm flipV="1">
            <a:off x="1131779" y="1371601"/>
            <a:ext cx="0" cy="444548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 sz="1688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7AF98BE-D274-E906-97B4-9C5FCEDE1F9E}"/>
              </a:ext>
            </a:extLst>
          </p:cNvPr>
          <p:cNvGrpSpPr/>
          <p:nvPr/>
        </p:nvGrpSpPr>
        <p:grpSpPr>
          <a:xfrm>
            <a:off x="1321031" y="3528257"/>
            <a:ext cx="4774969" cy="1027142"/>
            <a:chOff x="0" y="0"/>
            <a:chExt cx="1620356" cy="405785"/>
          </a:xfrm>
          <a:solidFill>
            <a:srgbClr val="C3D59B"/>
          </a:solidFill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09A85FA-3F10-38D1-9F92-37FC0C93E90F}"/>
                </a:ext>
              </a:extLst>
            </p:cNvPr>
            <p:cNvSpPr/>
            <p:nvPr/>
          </p:nvSpPr>
          <p:spPr>
            <a:xfrm>
              <a:off x="0" y="0"/>
              <a:ext cx="1620356" cy="405785"/>
            </a:xfrm>
            <a:prstGeom prst="roundRect">
              <a:avLst/>
            </a:prstGeom>
            <a:grpFill/>
          </p:spPr>
          <p:txBody>
            <a:bodyPr/>
            <a:lstStyle/>
            <a:p>
              <a:endParaRPr lang="en-GB" sz="1688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9F80912-37DE-A011-FCCB-35A86388C02D}"/>
                </a:ext>
              </a:extLst>
            </p:cNvPr>
            <p:cNvSpPr txBox="1"/>
            <p:nvPr/>
          </p:nvSpPr>
          <p:spPr>
            <a:xfrm>
              <a:off x="0" y="-28575"/>
              <a:ext cx="1620356" cy="434360"/>
            </a:xfrm>
            <a:prstGeom prst="roundRect">
              <a:avLst/>
            </a:prstGeom>
            <a:grpFill/>
          </p:spPr>
          <p:txBody>
            <a:bodyPr/>
            <a:lstStyle>
              <a:defPPr>
                <a:defRPr lang="en-US"/>
              </a:defPPr>
            </a:lstStyle>
            <a:p>
              <a:endParaRPr sz="1688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64C8CCA2-0472-4FE7-B8AD-129C3B7F557B}"/>
              </a:ext>
            </a:extLst>
          </p:cNvPr>
          <p:cNvSpPr/>
          <p:nvPr/>
        </p:nvSpPr>
        <p:spPr>
          <a:xfrm rot="-10800000">
            <a:off x="299194" y="4839764"/>
            <a:ext cx="706079" cy="1277971"/>
          </a:xfrm>
          <a:custGeom>
            <a:avLst/>
            <a:gdLst/>
            <a:ahLst/>
            <a:cxnLst/>
            <a:rect l="l" t="t" r="r" b="b"/>
            <a:pathLst>
              <a:path w="753151" h="1363169">
                <a:moveTo>
                  <a:pt x="0" y="0"/>
                </a:moveTo>
                <a:lnTo>
                  <a:pt x="753151" y="0"/>
                </a:lnTo>
                <a:lnTo>
                  <a:pt x="753151" y="1363169"/>
                </a:lnTo>
                <a:lnTo>
                  <a:pt x="0" y="13631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688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94EF2420-B59F-7991-87FD-757C239519EE}"/>
              </a:ext>
            </a:extLst>
          </p:cNvPr>
          <p:cNvSpPr/>
          <p:nvPr/>
        </p:nvSpPr>
        <p:spPr>
          <a:xfrm>
            <a:off x="286376" y="913581"/>
            <a:ext cx="706079" cy="1277971"/>
          </a:xfrm>
          <a:custGeom>
            <a:avLst/>
            <a:gdLst/>
            <a:ahLst/>
            <a:cxnLst/>
            <a:rect l="l" t="t" r="r" b="b"/>
            <a:pathLst>
              <a:path w="753151" h="1363169">
                <a:moveTo>
                  <a:pt x="0" y="0"/>
                </a:moveTo>
                <a:lnTo>
                  <a:pt x="753151" y="0"/>
                </a:lnTo>
                <a:lnTo>
                  <a:pt x="753151" y="1363169"/>
                </a:lnTo>
                <a:lnTo>
                  <a:pt x="0" y="13631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688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CD7FA957-1257-D1FE-4489-AD4519409C10}"/>
              </a:ext>
            </a:extLst>
          </p:cNvPr>
          <p:cNvSpPr/>
          <p:nvPr/>
        </p:nvSpPr>
        <p:spPr>
          <a:xfrm>
            <a:off x="6953250" y="1621603"/>
            <a:ext cx="5143500" cy="798099"/>
          </a:xfrm>
          <a:custGeom>
            <a:avLst/>
            <a:gdLst/>
            <a:ahLst/>
            <a:cxnLst/>
            <a:rect l="l" t="t" r="r" b="b"/>
            <a:pathLst>
              <a:path w="3674753" h="456055">
                <a:moveTo>
                  <a:pt x="0" y="0"/>
                </a:moveTo>
                <a:lnTo>
                  <a:pt x="3674753" y="0"/>
                </a:lnTo>
                <a:lnTo>
                  <a:pt x="3674753" y="456055"/>
                </a:lnTo>
                <a:lnTo>
                  <a:pt x="0" y="4560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 sz="1688"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04DF0873-F11A-BA83-2AC9-6049CD8D5EDB}"/>
              </a:ext>
            </a:extLst>
          </p:cNvPr>
          <p:cNvSpPr txBox="1"/>
          <p:nvPr/>
        </p:nvSpPr>
        <p:spPr>
          <a:xfrm rot="-5400000">
            <a:off x="-1829131" y="3235898"/>
            <a:ext cx="4894786" cy="566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56"/>
              </a:lnSpc>
            </a:pPr>
            <a:r>
              <a:rPr lang="en-US" sz="3000" dirty="0">
                <a:solidFill>
                  <a:srgbClr val="568200"/>
                </a:solidFill>
                <a:latin typeface="Impact" panose="020B0806030902050204" pitchFamily="34" charset="0"/>
                <a:ea typeface="MediaPro Heavy Condensed"/>
                <a:cs typeface="MediaPro Heavy Condensed"/>
                <a:sym typeface="MediaPro Heavy Condensed"/>
              </a:rPr>
              <a:t>HISTOLOGY</a:t>
            </a:r>
            <a:endParaRPr lang="en-US" sz="3563" dirty="0">
              <a:solidFill>
                <a:srgbClr val="568200"/>
              </a:solidFill>
              <a:latin typeface="Impact" panose="020B0806030902050204" pitchFamily="34" charset="0"/>
              <a:ea typeface="MediaPro Heavy Condensed"/>
              <a:cs typeface="MediaPro Heavy Condensed"/>
              <a:sym typeface="MediaPro Heavy Condensed"/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1FC22BA9-F725-26A5-3D4C-0B87BFD07896}"/>
              </a:ext>
            </a:extLst>
          </p:cNvPr>
          <p:cNvSpPr txBox="1"/>
          <p:nvPr/>
        </p:nvSpPr>
        <p:spPr>
          <a:xfrm>
            <a:off x="1320130" y="1912155"/>
            <a:ext cx="4894786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87"/>
              </a:lnSpc>
            </a:pPr>
            <a:r>
              <a:rPr lang="en-US" sz="2625" dirty="0">
                <a:solidFill>
                  <a:srgbClr val="568200"/>
                </a:solidFill>
                <a:latin typeface="Impact" panose="020B0806030902050204" pitchFamily="34" charset="0"/>
                <a:ea typeface="MediaPro Heavy Condensed"/>
                <a:cs typeface="MediaPro Heavy Condensed"/>
                <a:sym typeface="MediaPro Heavy Condensed"/>
              </a:rPr>
              <a:t>Final | Lab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C625D51B-C2F7-FC22-8C54-3F39E9B817AC}"/>
              </a:ext>
            </a:extLst>
          </p:cNvPr>
          <p:cNvSpPr txBox="1"/>
          <p:nvPr/>
        </p:nvSpPr>
        <p:spPr>
          <a:xfrm>
            <a:off x="1313493" y="2259711"/>
            <a:ext cx="5782630" cy="7791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5063" dirty="0">
                <a:solidFill>
                  <a:srgbClr val="568200"/>
                </a:solidFill>
                <a:latin typeface="Impact" panose="020B0806030902050204" pitchFamily="34" charset="0"/>
                <a:ea typeface="MediaPro Heavy Condensed"/>
                <a:cs typeface="MediaPro Heavy Condensed"/>
                <a:sym typeface="MediaPro Heavy Condensed"/>
              </a:rPr>
              <a:t>Skin Histology Lab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16839895-93A2-6B99-92ED-D10746040129}"/>
              </a:ext>
            </a:extLst>
          </p:cNvPr>
          <p:cNvSpPr txBox="1"/>
          <p:nvPr/>
        </p:nvSpPr>
        <p:spPr>
          <a:xfrm>
            <a:off x="1467738" y="3631394"/>
            <a:ext cx="1354553" cy="3772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80"/>
              </a:lnSpc>
            </a:pPr>
            <a:r>
              <a:rPr lang="en-US" sz="2250" dirty="0">
                <a:solidFill>
                  <a:srgbClr val="568200"/>
                </a:solidFill>
                <a:latin typeface="Impact" panose="020B0806030902050204" pitchFamily="34" charset="0"/>
                <a:ea typeface="MediaPro Heavy Condensed"/>
                <a:cs typeface="MediaPro Heavy Condensed"/>
                <a:sym typeface="MediaPro Heavy Condensed"/>
              </a:rPr>
              <a:t>Written by:</a:t>
            </a:r>
          </a:p>
        </p:txBody>
      </p:sp>
      <p:grpSp>
        <p:nvGrpSpPr>
          <p:cNvPr id="18" name="Group 18">
            <a:extLst>
              <a:ext uri="{FF2B5EF4-FFF2-40B4-BE49-F238E27FC236}">
                <a16:creationId xmlns:a16="http://schemas.microsoft.com/office/drawing/2014/main" id="{2A4CB7DD-F853-9633-4D6C-C6665EFD0EDE}"/>
              </a:ext>
            </a:extLst>
          </p:cNvPr>
          <p:cNvGrpSpPr/>
          <p:nvPr/>
        </p:nvGrpSpPr>
        <p:grpSpPr>
          <a:xfrm>
            <a:off x="1321030" y="4727331"/>
            <a:ext cx="4774969" cy="1027142"/>
            <a:chOff x="0" y="0"/>
            <a:chExt cx="1620356" cy="405785"/>
          </a:xfrm>
          <a:solidFill>
            <a:srgbClr val="C3D59B"/>
          </a:solidFill>
        </p:grpSpPr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2F796E63-FD6C-65AA-C6B8-C8B7B8274F28}"/>
                </a:ext>
              </a:extLst>
            </p:cNvPr>
            <p:cNvSpPr/>
            <p:nvPr/>
          </p:nvSpPr>
          <p:spPr>
            <a:xfrm>
              <a:off x="0" y="0"/>
              <a:ext cx="1620356" cy="405785"/>
            </a:xfrm>
            <a:custGeom>
              <a:avLst/>
              <a:gdLst/>
              <a:ahLst/>
              <a:cxnLst/>
              <a:rect l="l" t="t" r="r" b="b"/>
              <a:pathLst>
                <a:path w="1620356" h="405785">
                  <a:moveTo>
                    <a:pt x="63706" y="0"/>
                  </a:moveTo>
                  <a:lnTo>
                    <a:pt x="1556650" y="0"/>
                  </a:lnTo>
                  <a:cubicBezTo>
                    <a:pt x="1573546" y="0"/>
                    <a:pt x="1589750" y="6712"/>
                    <a:pt x="1601697" y="18659"/>
                  </a:cubicBezTo>
                  <a:cubicBezTo>
                    <a:pt x="1613644" y="30606"/>
                    <a:pt x="1620356" y="46810"/>
                    <a:pt x="1620356" y="63706"/>
                  </a:cubicBezTo>
                  <a:lnTo>
                    <a:pt x="1620356" y="342079"/>
                  </a:lnTo>
                  <a:cubicBezTo>
                    <a:pt x="1620356" y="358975"/>
                    <a:pt x="1613644" y="375179"/>
                    <a:pt x="1601697" y="387126"/>
                  </a:cubicBezTo>
                  <a:cubicBezTo>
                    <a:pt x="1589750" y="399073"/>
                    <a:pt x="1573546" y="405785"/>
                    <a:pt x="1556650" y="405785"/>
                  </a:cubicBezTo>
                  <a:lnTo>
                    <a:pt x="63706" y="405785"/>
                  </a:lnTo>
                  <a:cubicBezTo>
                    <a:pt x="46810" y="405785"/>
                    <a:pt x="30606" y="399073"/>
                    <a:pt x="18659" y="387126"/>
                  </a:cubicBezTo>
                  <a:cubicBezTo>
                    <a:pt x="6712" y="375179"/>
                    <a:pt x="0" y="358975"/>
                    <a:pt x="0" y="342079"/>
                  </a:cubicBezTo>
                  <a:lnTo>
                    <a:pt x="0" y="63706"/>
                  </a:lnTo>
                  <a:cubicBezTo>
                    <a:pt x="0" y="46810"/>
                    <a:pt x="6712" y="30606"/>
                    <a:pt x="18659" y="18659"/>
                  </a:cubicBezTo>
                  <a:cubicBezTo>
                    <a:pt x="30606" y="6712"/>
                    <a:pt x="46810" y="0"/>
                    <a:pt x="63706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sz="1688"/>
            </a:p>
          </p:txBody>
        </p:sp>
        <p:sp>
          <p:nvSpPr>
            <p:cNvPr id="20" name="TextBox 20">
              <a:extLst>
                <a:ext uri="{FF2B5EF4-FFF2-40B4-BE49-F238E27FC236}">
                  <a16:creationId xmlns:a16="http://schemas.microsoft.com/office/drawing/2014/main" id="{7E70DE5B-93C9-132E-528D-1DF04ACFB575}"/>
                </a:ext>
              </a:extLst>
            </p:cNvPr>
            <p:cNvSpPr txBox="1"/>
            <p:nvPr/>
          </p:nvSpPr>
          <p:spPr>
            <a:xfrm>
              <a:off x="0" y="-28575"/>
              <a:ext cx="1620356" cy="434360"/>
            </a:xfrm>
            <a:prstGeom prst="roundRect">
              <a:avLst/>
            </a:prstGeom>
            <a:grpFill/>
          </p:spPr>
          <p:txBody>
            <a:bodyPr/>
            <a:lstStyle>
              <a:defPPr>
                <a:defRPr lang="en-US"/>
              </a:defPPr>
            </a:lstStyle>
            <a:p>
              <a:endParaRPr sz="1688"/>
            </a:p>
          </p:txBody>
        </p:sp>
      </p:grpSp>
      <p:sp>
        <p:nvSpPr>
          <p:cNvPr id="22" name="TextBox 22">
            <a:extLst>
              <a:ext uri="{FF2B5EF4-FFF2-40B4-BE49-F238E27FC236}">
                <a16:creationId xmlns:a16="http://schemas.microsoft.com/office/drawing/2014/main" id="{0BBE06A6-D1CC-398D-086D-4290799C3398}"/>
              </a:ext>
            </a:extLst>
          </p:cNvPr>
          <p:cNvSpPr txBox="1"/>
          <p:nvPr/>
        </p:nvSpPr>
        <p:spPr>
          <a:xfrm>
            <a:off x="3011542" y="3624533"/>
            <a:ext cx="2681025" cy="3811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80"/>
              </a:lnSpc>
            </a:pPr>
            <a:r>
              <a:rPr lang="en-US" sz="2250" b="1" dirty="0">
                <a:latin typeface="Arial Narrow" panose="020B0606020202030204" pitchFamily="34" charset="0"/>
                <a:ea typeface="MediaPro Heavy Condensed"/>
                <a:cs typeface="Arial Bold" panose="020B0704020202020204" pitchFamily="34" charset="0"/>
                <a:sym typeface="MediaPro Heavy Condensed"/>
              </a:rPr>
              <a:t>Waleed </a:t>
            </a:r>
            <a:r>
              <a:rPr lang="en-US" sz="2250" b="1" dirty="0" err="1">
                <a:latin typeface="Arial Narrow" panose="020B0606020202030204" pitchFamily="34" charset="0"/>
                <a:ea typeface="MediaPro Heavy Condensed"/>
                <a:cs typeface="Arial Bold" panose="020B0704020202020204" pitchFamily="34" charset="0"/>
                <a:sym typeface="MediaPro Heavy Condensed"/>
              </a:rPr>
              <a:t>Darawad</a:t>
            </a:r>
            <a:endParaRPr lang="en-US" sz="2250" b="1" dirty="0">
              <a:latin typeface="Arial Narrow" panose="020B0606020202030204" pitchFamily="34" charset="0"/>
              <a:ea typeface="MediaPro Heavy Condensed"/>
              <a:cs typeface="Arial Bold" panose="020B0704020202020204" pitchFamily="34" charset="0"/>
              <a:sym typeface="MediaPro Heavy Condensed"/>
            </a:endParaRP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D786393C-3CF3-28B4-50A3-F3DBB6B6FD88}"/>
              </a:ext>
            </a:extLst>
          </p:cNvPr>
          <p:cNvSpPr txBox="1"/>
          <p:nvPr/>
        </p:nvSpPr>
        <p:spPr>
          <a:xfrm>
            <a:off x="7598937" y="2437967"/>
            <a:ext cx="3852125" cy="343492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 rtl="1">
              <a:lnSpc>
                <a:spcPts val="2625"/>
              </a:lnSpc>
              <a:spcBef>
                <a:spcPct val="0"/>
              </a:spcBef>
            </a:pPr>
            <a:r>
              <a:rPr lang="ar-EG" sz="2400" b="1" dirty="0">
                <a:solidFill>
                  <a:srgbClr val="568200"/>
                </a:solidFill>
                <a:sym typeface="MediaPro Heavy Condensed"/>
              </a:rPr>
              <a:t>اللهم استعملنا ولا تستبدلنا </a:t>
            </a:r>
          </a:p>
        </p:txBody>
      </p:sp>
      <p:sp>
        <p:nvSpPr>
          <p:cNvPr id="28" name="TextBox 17">
            <a:extLst>
              <a:ext uri="{FF2B5EF4-FFF2-40B4-BE49-F238E27FC236}">
                <a16:creationId xmlns:a16="http://schemas.microsoft.com/office/drawing/2014/main" id="{99293D9B-E4A2-8A23-FFDC-D60BC780032B}"/>
              </a:ext>
            </a:extLst>
          </p:cNvPr>
          <p:cNvSpPr txBox="1"/>
          <p:nvPr/>
        </p:nvSpPr>
        <p:spPr>
          <a:xfrm>
            <a:off x="1467737" y="4854868"/>
            <a:ext cx="1699325" cy="3772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80"/>
              </a:lnSpc>
            </a:pPr>
            <a:r>
              <a:rPr lang="en-US" sz="2250" dirty="0">
                <a:solidFill>
                  <a:srgbClr val="568200"/>
                </a:solidFill>
                <a:latin typeface="Impact" panose="020B0806030902050204" pitchFamily="34" charset="0"/>
                <a:ea typeface="MediaPro Heavy Condensed"/>
                <a:cs typeface="MediaPro Heavy Condensed"/>
                <a:sym typeface="MediaPro Heavy Condensed"/>
              </a:rPr>
              <a:t>Reviewed by: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2CC01FE-B62C-0A72-1A7D-41CC8E867ADF}"/>
              </a:ext>
            </a:extLst>
          </p:cNvPr>
          <p:cNvSpPr txBox="1"/>
          <p:nvPr/>
        </p:nvSpPr>
        <p:spPr>
          <a:xfrm>
            <a:off x="3946646" y="120369"/>
            <a:ext cx="3943708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ar-JO" sz="4000" b="1" dirty="0">
                <a:solidFill>
                  <a:srgbClr val="568200"/>
                </a:solidFill>
                <a:latin typeface="+mj-lt"/>
              </a:rPr>
              <a:t>بسم الله الرحمن الرحيم</a:t>
            </a:r>
            <a:endParaRPr lang="en-GB" sz="4000" b="1" dirty="0">
              <a:solidFill>
                <a:srgbClr val="568200"/>
              </a:solidFill>
              <a:latin typeface="+mj-lt"/>
            </a:endParaRPr>
          </a:p>
        </p:txBody>
      </p:sp>
      <p:pic>
        <p:nvPicPr>
          <p:cNvPr id="34" name="Picture 33" descr="A logo with text on it&#10;&#10;AI-generated content may be incorrect.">
            <a:extLst>
              <a:ext uri="{FF2B5EF4-FFF2-40B4-BE49-F238E27FC236}">
                <a16:creationId xmlns:a16="http://schemas.microsoft.com/office/drawing/2014/main" id="{38A0E7BB-E117-0974-5379-B23CCCA17C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0625" y="53172"/>
            <a:ext cx="3292956" cy="1550166"/>
          </a:xfrm>
          <a:prstGeom prst="rect">
            <a:avLst/>
          </a:prstGeom>
        </p:spPr>
      </p:pic>
      <p:sp>
        <p:nvSpPr>
          <p:cNvPr id="16" name="Freeform 11">
            <a:extLst>
              <a:ext uri="{FF2B5EF4-FFF2-40B4-BE49-F238E27FC236}">
                <a16:creationId xmlns:a16="http://schemas.microsoft.com/office/drawing/2014/main" id="{B4531372-9126-5BAA-505B-B7A80303205F}"/>
              </a:ext>
            </a:extLst>
          </p:cNvPr>
          <p:cNvSpPr/>
          <p:nvPr/>
        </p:nvSpPr>
        <p:spPr>
          <a:xfrm flipH="1">
            <a:off x="10718778" y="3955250"/>
            <a:ext cx="1080135" cy="2897505"/>
          </a:xfrm>
          <a:custGeom>
            <a:avLst/>
            <a:gdLst/>
            <a:ahLst/>
            <a:cxnLst/>
            <a:rect l="l" t="t" r="r" b="b"/>
            <a:pathLst>
              <a:path w="890858" h="2378633">
                <a:moveTo>
                  <a:pt x="890857" y="0"/>
                </a:moveTo>
                <a:lnTo>
                  <a:pt x="0" y="0"/>
                </a:lnTo>
                <a:lnTo>
                  <a:pt x="0" y="2378633"/>
                </a:lnTo>
                <a:lnTo>
                  <a:pt x="890857" y="2378633"/>
                </a:lnTo>
                <a:lnTo>
                  <a:pt x="890857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688"/>
          </a:p>
        </p:txBody>
      </p:sp>
      <p:sp>
        <p:nvSpPr>
          <p:cNvPr id="11" name="TextBox 14">
            <a:extLst>
              <a:ext uri="{FF2B5EF4-FFF2-40B4-BE49-F238E27FC236}">
                <a16:creationId xmlns:a16="http://schemas.microsoft.com/office/drawing/2014/main" id="{E1C13700-698B-6043-DD9F-C0AB48F596CD}"/>
              </a:ext>
            </a:extLst>
          </p:cNvPr>
          <p:cNvSpPr txBox="1"/>
          <p:nvPr/>
        </p:nvSpPr>
        <p:spPr>
          <a:xfrm>
            <a:off x="1320130" y="1379154"/>
            <a:ext cx="4894786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87"/>
              </a:lnSpc>
            </a:pPr>
            <a:r>
              <a:rPr lang="en-US" sz="2625" dirty="0">
                <a:solidFill>
                  <a:srgbClr val="568200"/>
                </a:solidFill>
                <a:latin typeface="Impact" panose="020B0806030902050204" pitchFamily="34" charset="0"/>
                <a:ea typeface="MediaPro Heavy Condensed"/>
                <a:cs typeface="MediaPro Heavy Condensed"/>
                <a:sym typeface="MediaPro Heavy Condensed"/>
              </a:rPr>
              <a:t>Test Bank</a:t>
            </a:r>
          </a:p>
        </p:txBody>
      </p:sp>
      <p:sp>
        <p:nvSpPr>
          <p:cNvPr id="27" name="Freeform 44">
            <a:extLst>
              <a:ext uri="{FF2B5EF4-FFF2-40B4-BE49-F238E27FC236}">
                <a16:creationId xmlns:a16="http://schemas.microsoft.com/office/drawing/2014/main" id="{12FFBF02-CA4C-D955-3215-0037425B5B38}"/>
              </a:ext>
            </a:extLst>
          </p:cNvPr>
          <p:cNvSpPr/>
          <p:nvPr/>
        </p:nvSpPr>
        <p:spPr>
          <a:xfrm>
            <a:off x="4795589" y="5972887"/>
            <a:ext cx="2600820" cy="593388"/>
          </a:xfrm>
          <a:custGeom>
            <a:avLst/>
            <a:gdLst/>
            <a:ahLst/>
            <a:cxnLst/>
            <a:rect l="l" t="t" r="r" b="b"/>
            <a:pathLst>
              <a:path w="3901230" h="1034537">
                <a:moveTo>
                  <a:pt x="0" y="0"/>
                </a:moveTo>
                <a:lnTo>
                  <a:pt x="3901230" y="0"/>
                </a:lnTo>
                <a:lnTo>
                  <a:pt x="3901230" y="1034536"/>
                </a:lnTo>
                <a:lnTo>
                  <a:pt x="0" y="10345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pic>
        <p:nvPicPr>
          <p:cNvPr id="32" name="Picture 31" descr="A close-up of a stamp&#10;&#10;AI-generated content may be incorrect.">
            <a:extLst>
              <a:ext uri="{FF2B5EF4-FFF2-40B4-BE49-F238E27FC236}">
                <a16:creationId xmlns:a16="http://schemas.microsoft.com/office/drawing/2014/main" id="{233B7971-CD0E-CA7F-F76E-D88E49F2ED5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2534" y="3670300"/>
            <a:ext cx="2391728" cy="2391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508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A2553B-147E-C2C2-7000-4A7537832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70429-8DF4-EEF5-2BFE-D69D7529B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91" y="351726"/>
            <a:ext cx="10829818" cy="6154547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>
                <a:solidFill>
                  <a:srgbClr val="568200"/>
                </a:solidFill>
                <a:latin typeface="Congenial SemiBold" panose="02000503040000020004" pitchFamily="2" charset="0"/>
              </a:rPr>
              <a:t>This is a test bank, not a past papers file. </a:t>
            </a:r>
            <a:br>
              <a:rPr lang="en-US" sz="7200" b="1" dirty="0">
                <a:solidFill>
                  <a:srgbClr val="568200"/>
                </a:solidFill>
                <a:latin typeface="Congenial SemiBold" panose="02000503040000020004" pitchFamily="2" charset="0"/>
              </a:rPr>
            </a:br>
            <a:r>
              <a:rPr lang="en-US" sz="4800" b="1" dirty="0">
                <a:solidFill>
                  <a:srgbClr val="568200"/>
                </a:solidFill>
                <a:latin typeface="Congenial SemiBold" panose="02000503040000020004" pitchFamily="2" charset="0"/>
              </a:rPr>
              <a:t>Yet, it’s great if you're able to solve it with no mistakes, it’s easy actually</a:t>
            </a:r>
            <a:endParaRPr lang="en-US" sz="7200" b="1" dirty="0">
              <a:solidFill>
                <a:srgbClr val="568200"/>
              </a:solidFill>
              <a:latin typeface="Congenial SemiBold" panose="02000503040000020004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FC73DB-CB6D-9597-0FCC-093A67D67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62C90-1659-446B-A9D9-EF5BC795607C}" type="slidenum">
              <a:rPr lang="en-GB" smtClean="0"/>
              <a:t>2</a:t>
            </a:fld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C4B530-3869-5E46-197A-505E9C943FE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27000">
            <a:solidFill>
              <a:srgbClr val="5682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388E9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38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DC40DB-89F4-19F6-77BD-06E048DD2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9ABF5-1708-52C7-6D06-424963052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12" y="365125"/>
            <a:ext cx="10686288" cy="1325563"/>
          </a:xfrm>
        </p:spPr>
        <p:txBody>
          <a:bodyPr/>
          <a:lstStyle/>
          <a:p>
            <a:r>
              <a:rPr lang="en-US" dirty="0"/>
              <a:t>Q1: No.1 indicates which part of the skin?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2E2037-AE3B-78F9-223C-F66152A05E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512" y="2071244"/>
            <a:ext cx="5428486" cy="3986212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Dermis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Hypodermis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Epidermis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Sebaceous gland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Pacinian Corpuscle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07330CE-C7C3-371E-58E1-9560CE5ECA14}"/>
              </a:ext>
            </a:extLst>
          </p:cNvPr>
          <p:cNvCxnSpPr>
            <a:cxnSpLocks/>
          </p:cNvCxnSpPr>
          <p:nvPr/>
        </p:nvCxnSpPr>
        <p:spPr>
          <a:xfrm flipV="1">
            <a:off x="348993" y="0"/>
            <a:ext cx="0" cy="3886193"/>
          </a:xfrm>
          <a:prstGeom prst="line">
            <a:avLst/>
          </a:prstGeom>
          <a:ln w="38100">
            <a:solidFill>
              <a:srgbClr val="56820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35D156-7C51-E4AD-C4BB-D00C422272F0}"/>
              </a:ext>
            </a:extLst>
          </p:cNvPr>
          <p:cNvCxnSpPr>
            <a:cxnSpLocks/>
          </p:cNvCxnSpPr>
          <p:nvPr/>
        </p:nvCxnSpPr>
        <p:spPr>
          <a:xfrm flipH="1">
            <a:off x="0" y="380556"/>
            <a:ext cx="11082529" cy="0"/>
          </a:xfrm>
          <a:prstGeom prst="line">
            <a:avLst/>
          </a:prstGeom>
          <a:ln w="38100">
            <a:solidFill>
              <a:srgbClr val="5682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43FC1D3A-4629-1FBD-9DCE-B4C517AFF788}"/>
              </a:ext>
            </a:extLst>
          </p:cNvPr>
          <p:cNvSpPr/>
          <p:nvPr/>
        </p:nvSpPr>
        <p:spPr>
          <a:xfrm>
            <a:off x="10448544" y="6157712"/>
            <a:ext cx="1389888" cy="4754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Answer: C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66D4ED-E510-1CD8-A4A4-A83C92F9F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071244"/>
            <a:ext cx="6096000" cy="320624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B3CF0F0-B641-702C-9182-26E23BBC216C}"/>
              </a:ext>
            </a:extLst>
          </p:cNvPr>
          <p:cNvSpPr/>
          <p:nvPr/>
        </p:nvSpPr>
        <p:spPr>
          <a:xfrm>
            <a:off x="7992533" y="3407833"/>
            <a:ext cx="440267" cy="1439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568200"/>
                </a:solidFill>
              </a:rPr>
              <a:t>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1E1FF12-BF8E-E357-7D40-32710939868C}"/>
              </a:ext>
            </a:extLst>
          </p:cNvPr>
          <p:cNvSpPr/>
          <p:nvPr/>
        </p:nvSpPr>
        <p:spPr>
          <a:xfrm>
            <a:off x="10266363" y="3636433"/>
            <a:ext cx="316970" cy="1439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A7F3BC-FB5C-3F38-EBD8-4AC84013E84D}"/>
              </a:ext>
            </a:extLst>
          </p:cNvPr>
          <p:cNvSpPr/>
          <p:nvPr/>
        </p:nvSpPr>
        <p:spPr>
          <a:xfrm>
            <a:off x="11176338" y="4339166"/>
            <a:ext cx="354923" cy="1439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1F6033-5F32-C9D5-CB0D-657B6DA0266D}"/>
              </a:ext>
            </a:extLst>
          </p:cNvPr>
          <p:cNvSpPr/>
          <p:nvPr/>
        </p:nvSpPr>
        <p:spPr>
          <a:xfrm>
            <a:off x="10377254" y="3636433"/>
            <a:ext cx="142580" cy="1439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568200"/>
                </a:solidFill>
              </a:rPr>
              <a:t>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69A15AD-3AB6-172D-2477-CA83D4AD5CDF}"/>
              </a:ext>
            </a:extLst>
          </p:cNvPr>
          <p:cNvSpPr/>
          <p:nvPr/>
        </p:nvSpPr>
        <p:spPr>
          <a:xfrm>
            <a:off x="11282509" y="4339165"/>
            <a:ext cx="142580" cy="1439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56820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69967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E8747C-3702-C9CD-4B97-2302E56D3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CE532-6BC4-A39E-9C88-0CE584355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11" y="563119"/>
            <a:ext cx="10686288" cy="1325563"/>
          </a:xfrm>
        </p:spPr>
        <p:txBody>
          <a:bodyPr/>
          <a:lstStyle/>
          <a:p>
            <a:r>
              <a:rPr lang="en-US" dirty="0"/>
              <a:t>Q2: Which of the following is “stratum granulosum”?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EA2928-4DA8-492C-FF93-1DED1E4E28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512" y="2071244"/>
            <a:ext cx="5428486" cy="3986212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1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2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3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4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5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9436A60-6C7D-4FA8-123C-34EBA4208C8A}"/>
              </a:ext>
            </a:extLst>
          </p:cNvPr>
          <p:cNvCxnSpPr>
            <a:cxnSpLocks/>
          </p:cNvCxnSpPr>
          <p:nvPr/>
        </p:nvCxnSpPr>
        <p:spPr>
          <a:xfrm flipV="1">
            <a:off x="348993" y="0"/>
            <a:ext cx="0" cy="3886193"/>
          </a:xfrm>
          <a:prstGeom prst="line">
            <a:avLst/>
          </a:prstGeom>
          <a:ln w="38100">
            <a:solidFill>
              <a:srgbClr val="56820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B026285-9DFF-33FE-6E9A-589F0BA87D2D}"/>
              </a:ext>
            </a:extLst>
          </p:cNvPr>
          <p:cNvCxnSpPr>
            <a:cxnSpLocks/>
          </p:cNvCxnSpPr>
          <p:nvPr/>
        </p:nvCxnSpPr>
        <p:spPr>
          <a:xfrm flipH="1">
            <a:off x="0" y="380556"/>
            <a:ext cx="11082529" cy="0"/>
          </a:xfrm>
          <a:prstGeom prst="line">
            <a:avLst/>
          </a:prstGeom>
          <a:ln w="38100">
            <a:solidFill>
              <a:srgbClr val="5682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87DC5C9D-E260-D7CB-3984-C1F1EA0BC3ED}"/>
              </a:ext>
            </a:extLst>
          </p:cNvPr>
          <p:cNvSpPr/>
          <p:nvPr/>
        </p:nvSpPr>
        <p:spPr>
          <a:xfrm>
            <a:off x="10448544" y="6157712"/>
            <a:ext cx="1389888" cy="4754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Answer: 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95AA0E-0EF7-6ED3-1D1F-A3E1626F0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4809" y="1651109"/>
            <a:ext cx="5637191" cy="40355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00062C7-EA03-7107-CE55-3FE2331E933E}"/>
              </a:ext>
            </a:extLst>
          </p:cNvPr>
          <p:cNvSpPr txBox="1"/>
          <p:nvPr/>
        </p:nvSpPr>
        <p:spPr>
          <a:xfrm>
            <a:off x="6959065" y="2071244"/>
            <a:ext cx="96252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38FB77A-8718-FD15-522F-4B2C1AEEE9BD}"/>
              </a:ext>
            </a:extLst>
          </p:cNvPr>
          <p:cNvSpPr txBox="1"/>
          <p:nvPr/>
        </p:nvSpPr>
        <p:spPr>
          <a:xfrm>
            <a:off x="9893166" y="2359712"/>
            <a:ext cx="96252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908F80-44F4-8BED-9D6D-D20B8C38526C}"/>
              </a:ext>
            </a:extLst>
          </p:cNvPr>
          <p:cNvSpPr txBox="1"/>
          <p:nvPr/>
        </p:nvSpPr>
        <p:spPr>
          <a:xfrm>
            <a:off x="6959064" y="3233684"/>
            <a:ext cx="96252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9E18668-663F-2C8D-C520-4F2A63409F35}"/>
              </a:ext>
            </a:extLst>
          </p:cNvPr>
          <p:cNvSpPr txBox="1"/>
          <p:nvPr/>
        </p:nvSpPr>
        <p:spPr>
          <a:xfrm>
            <a:off x="6959064" y="3878963"/>
            <a:ext cx="96252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9B0906-4B16-7478-B925-2FBD247B6E02}"/>
              </a:ext>
            </a:extLst>
          </p:cNvPr>
          <p:cNvSpPr txBox="1"/>
          <p:nvPr/>
        </p:nvSpPr>
        <p:spPr>
          <a:xfrm>
            <a:off x="6959064" y="5206891"/>
            <a:ext cx="96252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5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4A592C3-BB28-25B9-3A29-E53156F461D0}"/>
              </a:ext>
            </a:extLst>
          </p:cNvPr>
          <p:cNvCxnSpPr/>
          <p:nvPr/>
        </p:nvCxnSpPr>
        <p:spPr>
          <a:xfrm>
            <a:off x="6230756" y="5467149"/>
            <a:ext cx="564684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8914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E553A2-0A8B-F5C7-6C18-1A3CA67CC3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32023-3AEC-15AE-5D0C-47D6C60DF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11" y="563119"/>
            <a:ext cx="10686288" cy="1325563"/>
          </a:xfrm>
        </p:spPr>
        <p:txBody>
          <a:bodyPr/>
          <a:lstStyle/>
          <a:p>
            <a:r>
              <a:rPr lang="en-US" dirty="0"/>
              <a:t>Q3: Is this thick or thin skin? Why?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0767AA-9C5D-3532-E60A-68B850983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511" y="2071244"/>
            <a:ext cx="6724681" cy="3986212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Thick, because the hypodermis layer is thick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Thin, because the dermis layer is thin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Thick, because there are no hair follicles, neither sebaceous glands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Thin, because the ridges are prominent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None of the following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6010E5B-C00F-0863-72BA-4142BAD5B12E}"/>
              </a:ext>
            </a:extLst>
          </p:cNvPr>
          <p:cNvCxnSpPr>
            <a:cxnSpLocks/>
          </p:cNvCxnSpPr>
          <p:nvPr/>
        </p:nvCxnSpPr>
        <p:spPr>
          <a:xfrm flipV="1">
            <a:off x="348993" y="0"/>
            <a:ext cx="0" cy="3886193"/>
          </a:xfrm>
          <a:prstGeom prst="line">
            <a:avLst/>
          </a:prstGeom>
          <a:ln w="38100">
            <a:solidFill>
              <a:srgbClr val="56820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16E3BBA-8F80-0D76-5134-7C9055980229}"/>
              </a:ext>
            </a:extLst>
          </p:cNvPr>
          <p:cNvCxnSpPr>
            <a:cxnSpLocks/>
          </p:cNvCxnSpPr>
          <p:nvPr/>
        </p:nvCxnSpPr>
        <p:spPr>
          <a:xfrm flipH="1">
            <a:off x="0" y="380556"/>
            <a:ext cx="11082529" cy="0"/>
          </a:xfrm>
          <a:prstGeom prst="line">
            <a:avLst/>
          </a:prstGeom>
          <a:ln w="38100">
            <a:solidFill>
              <a:srgbClr val="5682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6791A0B9-15FF-3F63-F66A-DCD8CEAD23F4}"/>
              </a:ext>
            </a:extLst>
          </p:cNvPr>
          <p:cNvSpPr/>
          <p:nvPr/>
        </p:nvSpPr>
        <p:spPr>
          <a:xfrm>
            <a:off x="10448544" y="6157712"/>
            <a:ext cx="1389888" cy="4754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Answer: C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4DDC2E-1CC7-CEFB-7902-2B33A6908A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5596" y="2049531"/>
            <a:ext cx="4566404" cy="367332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638E944-5DF4-EECD-31A8-514CAE31E7E2}"/>
              </a:ext>
            </a:extLst>
          </p:cNvPr>
          <p:cNvSpPr/>
          <p:nvPr/>
        </p:nvSpPr>
        <p:spPr>
          <a:xfrm>
            <a:off x="7625596" y="2071244"/>
            <a:ext cx="1158808" cy="3637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6148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0DBCE3-A73C-0122-AA9D-3CBD60B41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CA1B8-F511-2124-92C3-B99E6E00B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11" y="563119"/>
            <a:ext cx="10686288" cy="1325563"/>
          </a:xfrm>
        </p:spPr>
        <p:txBody>
          <a:bodyPr/>
          <a:lstStyle/>
          <a:p>
            <a:r>
              <a:rPr lang="en-US" dirty="0"/>
              <a:t>Q4: What do “A” &amp; “B” represent, respectively?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8E2A31-3168-AFA2-28FA-82D5AAEF23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511" y="2071244"/>
            <a:ext cx="6724681" cy="3986212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Dermal papilla, hair matrix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Hair matrix, dermal papilla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Inner root sheath, outer root sheath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Outer root sheath, inner root sheath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Hair root, hair bulb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B6DB713-8087-802B-888E-1E901B73AB9C}"/>
              </a:ext>
            </a:extLst>
          </p:cNvPr>
          <p:cNvCxnSpPr>
            <a:cxnSpLocks/>
          </p:cNvCxnSpPr>
          <p:nvPr/>
        </p:nvCxnSpPr>
        <p:spPr>
          <a:xfrm flipV="1">
            <a:off x="348993" y="0"/>
            <a:ext cx="0" cy="3886193"/>
          </a:xfrm>
          <a:prstGeom prst="line">
            <a:avLst/>
          </a:prstGeom>
          <a:ln w="38100">
            <a:solidFill>
              <a:srgbClr val="56820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CE30AC1-5AFB-665E-F2C6-66AD7E92CFCA}"/>
              </a:ext>
            </a:extLst>
          </p:cNvPr>
          <p:cNvCxnSpPr>
            <a:cxnSpLocks/>
          </p:cNvCxnSpPr>
          <p:nvPr/>
        </p:nvCxnSpPr>
        <p:spPr>
          <a:xfrm flipH="1">
            <a:off x="0" y="380556"/>
            <a:ext cx="11082529" cy="0"/>
          </a:xfrm>
          <a:prstGeom prst="line">
            <a:avLst/>
          </a:prstGeom>
          <a:ln w="38100">
            <a:solidFill>
              <a:srgbClr val="5682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AF40CD87-B0C2-3A27-47C0-F036FBC06401}"/>
              </a:ext>
            </a:extLst>
          </p:cNvPr>
          <p:cNvSpPr/>
          <p:nvPr/>
        </p:nvSpPr>
        <p:spPr>
          <a:xfrm>
            <a:off x="10448544" y="6157712"/>
            <a:ext cx="1389888" cy="4754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Answer: 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F66EAC-8355-16DD-9608-94BC59CB14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5339" y="1778000"/>
            <a:ext cx="4231907" cy="427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558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E6912-6860-2AA4-57D8-FDC39F586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E561A-E7DF-722B-DE01-05C560EA5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11" y="563119"/>
            <a:ext cx="10686288" cy="1325563"/>
          </a:xfrm>
        </p:spPr>
        <p:txBody>
          <a:bodyPr/>
          <a:lstStyle/>
          <a:p>
            <a:r>
              <a:rPr lang="en-US" dirty="0"/>
              <a:t>Q5: The pointed cells are?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D82093-4121-6576-F721-1FF3F64CAA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511" y="2071244"/>
            <a:ext cx="6724681" cy="3986212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Keratinocytes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Melanocytes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Langerhans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Merkel’s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Adipocytes</a:t>
            </a:r>
          </a:p>
          <a:p>
            <a:pPr marL="514350" indent="-514350">
              <a:buFont typeface="+mj-lt"/>
              <a:buAutoNum type="alphaUcPeriod"/>
            </a:pPr>
            <a:endParaRPr lang="en-US" dirty="0"/>
          </a:p>
          <a:p>
            <a:pPr marL="514350" indent="-514350">
              <a:buFont typeface="+mj-lt"/>
              <a:buAutoNum type="alphaUcPeriod"/>
            </a:pP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828B941-649F-FE90-C5B1-7F5745709077}"/>
              </a:ext>
            </a:extLst>
          </p:cNvPr>
          <p:cNvCxnSpPr>
            <a:cxnSpLocks/>
          </p:cNvCxnSpPr>
          <p:nvPr/>
        </p:nvCxnSpPr>
        <p:spPr>
          <a:xfrm flipV="1">
            <a:off x="348993" y="0"/>
            <a:ext cx="0" cy="3886193"/>
          </a:xfrm>
          <a:prstGeom prst="line">
            <a:avLst/>
          </a:prstGeom>
          <a:ln w="38100">
            <a:solidFill>
              <a:srgbClr val="56820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DF4989C-6021-A657-71BF-042493E08153}"/>
              </a:ext>
            </a:extLst>
          </p:cNvPr>
          <p:cNvCxnSpPr>
            <a:cxnSpLocks/>
          </p:cNvCxnSpPr>
          <p:nvPr/>
        </p:nvCxnSpPr>
        <p:spPr>
          <a:xfrm flipH="1">
            <a:off x="0" y="380556"/>
            <a:ext cx="11082529" cy="0"/>
          </a:xfrm>
          <a:prstGeom prst="line">
            <a:avLst/>
          </a:prstGeom>
          <a:ln w="38100">
            <a:solidFill>
              <a:srgbClr val="5682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1C8642EE-AA8B-457A-1997-FE8DD77ACBCE}"/>
              </a:ext>
            </a:extLst>
          </p:cNvPr>
          <p:cNvSpPr/>
          <p:nvPr/>
        </p:nvSpPr>
        <p:spPr>
          <a:xfrm>
            <a:off x="10448544" y="6157712"/>
            <a:ext cx="1389888" cy="4754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Answer: B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D73FC97-C82F-4B5E-804E-A03E04B921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922" y="1969249"/>
            <a:ext cx="5241078" cy="3450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6628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BAF7C-C1EB-0610-80E4-013A6667E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DBB75-BE64-1724-EE0A-0DE8F8F89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11" y="617533"/>
            <a:ext cx="10686288" cy="1325563"/>
          </a:xfrm>
        </p:spPr>
        <p:txBody>
          <a:bodyPr/>
          <a:lstStyle/>
          <a:p>
            <a:r>
              <a:rPr lang="en-US" dirty="0"/>
              <a:t>Q6: This condition suggests the early stages in the development of?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5C237C-21E7-73CB-05C0-264A69E7E9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511" y="2071244"/>
            <a:ext cx="6724681" cy="3986212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Albinism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Psoriasis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Calluses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Corns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Melanoma</a:t>
            </a:r>
          </a:p>
          <a:p>
            <a:pPr marL="514350" indent="-514350">
              <a:buFont typeface="+mj-lt"/>
              <a:buAutoNum type="alphaUcPeriod"/>
            </a:pPr>
            <a:endParaRPr lang="en-US" dirty="0"/>
          </a:p>
          <a:p>
            <a:pPr marL="514350" indent="-514350">
              <a:buFont typeface="+mj-lt"/>
              <a:buAutoNum type="alphaUcPeriod"/>
            </a:pP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557FE7-F388-7D48-1E13-4C80584D347D}"/>
              </a:ext>
            </a:extLst>
          </p:cNvPr>
          <p:cNvCxnSpPr>
            <a:cxnSpLocks/>
          </p:cNvCxnSpPr>
          <p:nvPr/>
        </p:nvCxnSpPr>
        <p:spPr>
          <a:xfrm flipV="1">
            <a:off x="348993" y="0"/>
            <a:ext cx="0" cy="3886193"/>
          </a:xfrm>
          <a:prstGeom prst="line">
            <a:avLst/>
          </a:prstGeom>
          <a:ln w="38100">
            <a:solidFill>
              <a:srgbClr val="56820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557A0AE-6B48-7481-44F2-F3856B717DDF}"/>
              </a:ext>
            </a:extLst>
          </p:cNvPr>
          <p:cNvCxnSpPr>
            <a:cxnSpLocks/>
          </p:cNvCxnSpPr>
          <p:nvPr/>
        </p:nvCxnSpPr>
        <p:spPr>
          <a:xfrm flipH="1">
            <a:off x="0" y="380556"/>
            <a:ext cx="11082529" cy="0"/>
          </a:xfrm>
          <a:prstGeom prst="line">
            <a:avLst/>
          </a:prstGeom>
          <a:ln w="38100">
            <a:solidFill>
              <a:srgbClr val="5682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8B53D143-2B56-B93D-16E9-21B217339A5D}"/>
              </a:ext>
            </a:extLst>
          </p:cNvPr>
          <p:cNvSpPr/>
          <p:nvPr/>
        </p:nvSpPr>
        <p:spPr>
          <a:xfrm>
            <a:off x="8999621" y="6157712"/>
            <a:ext cx="2634114" cy="4754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Note how there are melanocytes in the upper layers of epidermis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CA933A-EA11-6EDC-C1F9-613B1946A8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4931" y="1943096"/>
            <a:ext cx="5062316" cy="378091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CE01FC3-C03B-CF48-5E67-C3DB9BB38ED6}"/>
              </a:ext>
            </a:extLst>
          </p:cNvPr>
          <p:cNvSpPr/>
          <p:nvPr/>
        </p:nvSpPr>
        <p:spPr>
          <a:xfrm>
            <a:off x="7392192" y="6157712"/>
            <a:ext cx="1389888" cy="4754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Answer: E</a:t>
            </a:r>
          </a:p>
        </p:txBody>
      </p:sp>
    </p:spTree>
    <p:extLst>
      <p:ext uri="{BB962C8B-B14F-4D97-AF65-F5344CB8AC3E}">
        <p14:creationId xmlns:p14="http://schemas.microsoft.com/office/powerpoint/2010/main" val="2135845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1E3F40-FB1B-51B5-09B1-734D95AD73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A7ABF-1101-C240-3A7E-11F70006A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11" y="617533"/>
            <a:ext cx="10686288" cy="1325563"/>
          </a:xfrm>
        </p:spPr>
        <p:txBody>
          <a:bodyPr/>
          <a:lstStyle/>
          <a:p>
            <a:r>
              <a:rPr lang="en-US" dirty="0"/>
              <a:t>Q7: These cells are?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561F4E-A1F3-E5CE-A2EC-E2ABCF3D2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511" y="2071244"/>
            <a:ext cx="6724681" cy="3986212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Keratinocytes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Melanocytes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Langerhans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Merkel’s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Adipocytes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Font typeface="+mj-lt"/>
              <a:buAutoNum type="alphaUcPeriod"/>
            </a:pP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7116FDE-07AD-721C-F1F1-32171FE0D6AA}"/>
              </a:ext>
            </a:extLst>
          </p:cNvPr>
          <p:cNvCxnSpPr>
            <a:cxnSpLocks/>
          </p:cNvCxnSpPr>
          <p:nvPr/>
        </p:nvCxnSpPr>
        <p:spPr>
          <a:xfrm flipV="1">
            <a:off x="348993" y="0"/>
            <a:ext cx="0" cy="3886193"/>
          </a:xfrm>
          <a:prstGeom prst="line">
            <a:avLst/>
          </a:prstGeom>
          <a:ln w="38100">
            <a:solidFill>
              <a:srgbClr val="56820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8CB07F4-2547-FC08-F0C6-12FB0C6A4D08}"/>
              </a:ext>
            </a:extLst>
          </p:cNvPr>
          <p:cNvCxnSpPr>
            <a:cxnSpLocks/>
          </p:cNvCxnSpPr>
          <p:nvPr/>
        </p:nvCxnSpPr>
        <p:spPr>
          <a:xfrm flipH="1">
            <a:off x="0" y="380556"/>
            <a:ext cx="11082529" cy="0"/>
          </a:xfrm>
          <a:prstGeom prst="line">
            <a:avLst/>
          </a:prstGeom>
          <a:ln w="38100">
            <a:solidFill>
              <a:srgbClr val="5682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0C7AC79F-4E74-4421-682F-41FCC4A89440}"/>
              </a:ext>
            </a:extLst>
          </p:cNvPr>
          <p:cNvSpPr/>
          <p:nvPr/>
        </p:nvSpPr>
        <p:spPr>
          <a:xfrm>
            <a:off x="10145023" y="6157712"/>
            <a:ext cx="1389888" cy="4754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Answer: C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6F1C9D-15E8-1D45-0B0E-CBC0F2C2DF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7406" y="1244536"/>
            <a:ext cx="5880771" cy="4371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9174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A8D699-A5BC-EFDE-0DA1-13E0A5ACC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8EA86-9A04-A7AD-852D-57676E464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11" y="617533"/>
            <a:ext cx="10686288" cy="1325563"/>
          </a:xfrm>
        </p:spPr>
        <p:txBody>
          <a:bodyPr/>
          <a:lstStyle/>
          <a:p>
            <a:r>
              <a:rPr lang="en-US" dirty="0"/>
              <a:t>Q8: What gland is this?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E20D5F-CE5C-E630-8394-62FA8EDFE4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511" y="2071244"/>
            <a:ext cx="6724681" cy="3986212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Eccrine sweat gland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Apocrine sweat gland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Sebaceous gland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Pituitary gland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None of the following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Font typeface="+mj-lt"/>
              <a:buAutoNum type="alphaUcPeriod"/>
            </a:pP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872742E-D97C-D455-0B8C-A34B0275CF17}"/>
              </a:ext>
            </a:extLst>
          </p:cNvPr>
          <p:cNvCxnSpPr>
            <a:cxnSpLocks/>
          </p:cNvCxnSpPr>
          <p:nvPr/>
        </p:nvCxnSpPr>
        <p:spPr>
          <a:xfrm flipV="1">
            <a:off x="348993" y="0"/>
            <a:ext cx="0" cy="3886193"/>
          </a:xfrm>
          <a:prstGeom prst="line">
            <a:avLst/>
          </a:prstGeom>
          <a:ln w="38100">
            <a:solidFill>
              <a:srgbClr val="56820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933A8C5-0C2E-92E3-8DB5-E50A23F0E001}"/>
              </a:ext>
            </a:extLst>
          </p:cNvPr>
          <p:cNvCxnSpPr>
            <a:cxnSpLocks/>
          </p:cNvCxnSpPr>
          <p:nvPr/>
        </p:nvCxnSpPr>
        <p:spPr>
          <a:xfrm flipH="1">
            <a:off x="0" y="380556"/>
            <a:ext cx="11082529" cy="0"/>
          </a:xfrm>
          <a:prstGeom prst="line">
            <a:avLst/>
          </a:prstGeom>
          <a:ln w="38100">
            <a:solidFill>
              <a:srgbClr val="5682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462942BE-092D-4D86-F1D3-DB40C22F3743}"/>
              </a:ext>
            </a:extLst>
          </p:cNvPr>
          <p:cNvSpPr/>
          <p:nvPr/>
        </p:nvSpPr>
        <p:spPr>
          <a:xfrm>
            <a:off x="10145023" y="6157712"/>
            <a:ext cx="1389888" cy="4754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Answer: B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FDFB8F-B4BE-1107-E9C4-6C8046874E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5203" y="1319987"/>
            <a:ext cx="2287326" cy="4218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5548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D6EE78-F3A9-06B3-ECBE-D8C285775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6A284-D665-EE77-13BC-AF03C94F0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11" y="617533"/>
            <a:ext cx="10686288" cy="1325563"/>
          </a:xfrm>
        </p:spPr>
        <p:txBody>
          <a:bodyPr/>
          <a:lstStyle/>
          <a:p>
            <a:r>
              <a:rPr lang="en-US" dirty="0"/>
              <a:t>Q9: What gland is this?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B83034-0660-E773-3CF1-7324DD41E8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511" y="2071244"/>
            <a:ext cx="6724681" cy="3986212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Eccrine sweat gland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Apocrine sweat gland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Sebaceous gland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Pituitary gland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None of the following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Font typeface="+mj-lt"/>
              <a:buAutoNum type="alphaUcPeriod"/>
            </a:pP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E7EE160-289F-4E28-498D-B8B25E1C4C4E}"/>
              </a:ext>
            </a:extLst>
          </p:cNvPr>
          <p:cNvCxnSpPr>
            <a:cxnSpLocks/>
          </p:cNvCxnSpPr>
          <p:nvPr/>
        </p:nvCxnSpPr>
        <p:spPr>
          <a:xfrm flipV="1">
            <a:off x="348993" y="0"/>
            <a:ext cx="0" cy="3886193"/>
          </a:xfrm>
          <a:prstGeom prst="line">
            <a:avLst/>
          </a:prstGeom>
          <a:ln w="38100">
            <a:solidFill>
              <a:srgbClr val="56820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A3E36A7-8355-ED44-9BCD-C4C69FFD4774}"/>
              </a:ext>
            </a:extLst>
          </p:cNvPr>
          <p:cNvCxnSpPr>
            <a:cxnSpLocks/>
          </p:cNvCxnSpPr>
          <p:nvPr/>
        </p:nvCxnSpPr>
        <p:spPr>
          <a:xfrm flipH="1">
            <a:off x="0" y="380556"/>
            <a:ext cx="11082529" cy="0"/>
          </a:xfrm>
          <a:prstGeom prst="line">
            <a:avLst/>
          </a:prstGeom>
          <a:ln w="38100">
            <a:solidFill>
              <a:srgbClr val="5682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5D1D686F-B173-9230-824A-4A288981EC18}"/>
              </a:ext>
            </a:extLst>
          </p:cNvPr>
          <p:cNvSpPr/>
          <p:nvPr/>
        </p:nvSpPr>
        <p:spPr>
          <a:xfrm>
            <a:off x="10145023" y="6157712"/>
            <a:ext cx="1389888" cy="4754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Answer: 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243FC8-3E06-6B6D-6BD1-885A3774B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2165" y="1280314"/>
            <a:ext cx="3301634" cy="4777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7007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4089C-8CC9-58C5-6435-804098C55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FD600-1670-98CE-BFDD-462108F69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11" y="617533"/>
            <a:ext cx="10686288" cy="1325563"/>
          </a:xfrm>
        </p:spPr>
        <p:txBody>
          <a:bodyPr/>
          <a:lstStyle/>
          <a:p>
            <a:r>
              <a:rPr lang="en-US" dirty="0"/>
              <a:t>Q10: What is this?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E0A90D-7FF4-606D-B586-7C1BA9DE9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512" y="2071244"/>
            <a:ext cx="5814652" cy="3986212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Meissner's corpuscle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Pacinian corpuscle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Arrector pili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Langerhans cells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None of the following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Font typeface="+mj-lt"/>
              <a:buAutoNum type="alphaUcPeriod"/>
            </a:pP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570CE95-6CC7-7443-CC97-9194808984DC}"/>
              </a:ext>
            </a:extLst>
          </p:cNvPr>
          <p:cNvCxnSpPr>
            <a:cxnSpLocks/>
          </p:cNvCxnSpPr>
          <p:nvPr/>
        </p:nvCxnSpPr>
        <p:spPr>
          <a:xfrm flipV="1">
            <a:off x="348993" y="0"/>
            <a:ext cx="0" cy="3886193"/>
          </a:xfrm>
          <a:prstGeom prst="line">
            <a:avLst/>
          </a:prstGeom>
          <a:ln w="38100">
            <a:solidFill>
              <a:srgbClr val="56820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13F2DCC-F970-98B2-EA50-C05476E9AC29}"/>
              </a:ext>
            </a:extLst>
          </p:cNvPr>
          <p:cNvCxnSpPr>
            <a:cxnSpLocks/>
          </p:cNvCxnSpPr>
          <p:nvPr/>
        </p:nvCxnSpPr>
        <p:spPr>
          <a:xfrm flipH="1">
            <a:off x="0" y="380556"/>
            <a:ext cx="11082529" cy="0"/>
          </a:xfrm>
          <a:prstGeom prst="line">
            <a:avLst/>
          </a:prstGeom>
          <a:ln w="38100">
            <a:solidFill>
              <a:srgbClr val="5682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DC5888B7-7850-9E64-2187-419908B8C012}"/>
              </a:ext>
            </a:extLst>
          </p:cNvPr>
          <p:cNvSpPr/>
          <p:nvPr/>
        </p:nvSpPr>
        <p:spPr>
          <a:xfrm>
            <a:off x="10145023" y="6157712"/>
            <a:ext cx="1389888" cy="4754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Answer: 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00F875-EC8D-1C7A-CADE-B2CDE871FB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2163" y="1659018"/>
            <a:ext cx="5360844" cy="3997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712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CED982-B1B7-A330-613B-69A15A469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16C5E-C32C-667D-FC3B-FCEC46867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11" y="617533"/>
            <a:ext cx="10686288" cy="1325563"/>
          </a:xfrm>
        </p:spPr>
        <p:txBody>
          <a:bodyPr/>
          <a:lstStyle/>
          <a:p>
            <a:r>
              <a:rPr lang="en-US" dirty="0"/>
              <a:t>Q11: Is this thin or thick skin? Why?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76FBA-4519-9642-D7EB-F71C7203C6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512" y="2071244"/>
            <a:ext cx="5814652" cy="3986212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Thick, because of hair follicles presence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Thin, because of hair follicles presence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Thick because the dermis is thick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Thin, because the dermis is thick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A &amp; C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B &amp; D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Font typeface="+mj-lt"/>
              <a:buAutoNum type="alphaUcPeriod"/>
            </a:pP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4618224-77A2-A93F-FAAB-50DAF97D3B13}"/>
              </a:ext>
            </a:extLst>
          </p:cNvPr>
          <p:cNvCxnSpPr>
            <a:cxnSpLocks/>
          </p:cNvCxnSpPr>
          <p:nvPr/>
        </p:nvCxnSpPr>
        <p:spPr>
          <a:xfrm flipV="1">
            <a:off x="348993" y="0"/>
            <a:ext cx="0" cy="3886193"/>
          </a:xfrm>
          <a:prstGeom prst="line">
            <a:avLst/>
          </a:prstGeom>
          <a:ln w="38100">
            <a:solidFill>
              <a:srgbClr val="56820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88617ED-6BB3-9683-26E4-70CA35319429}"/>
              </a:ext>
            </a:extLst>
          </p:cNvPr>
          <p:cNvCxnSpPr>
            <a:cxnSpLocks/>
          </p:cNvCxnSpPr>
          <p:nvPr/>
        </p:nvCxnSpPr>
        <p:spPr>
          <a:xfrm flipH="1">
            <a:off x="0" y="380556"/>
            <a:ext cx="11082529" cy="0"/>
          </a:xfrm>
          <a:prstGeom prst="line">
            <a:avLst/>
          </a:prstGeom>
          <a:ln w="38100">
            <a:solidFill>
              <a:srgbClr val="5682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CD69DC44-D013-6B9D-764F-F879A44B9F63}"/>
              </a:ext>
            </a:extLst>
          </p:cNvPr>
          <p:cNvSpPr/>
          <p:nvPr/>
        </p:nvSpPr>
        <p:spPr>
          <a:xfrm>
            <a:off x="10145023" y="6157712"/>
            <a:ext cx="1389888" cy="4754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Answer: F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91D9149-A7E7-DCF8-E200-7765CA66B6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8600" y="1778000"/>
            <a:ext cx="5613400" cy="354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8017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F88A1C-9A27-855B-C1FB-C8ABA62F4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D1787-7A42-82E4-DD23-8D9F020BF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11" y="617533"/>
            <a:ext cx="10686288" cy="1325563"/>
          </a:xfrm>
        </p:spPr>
        <p:txBody>
          <a:bodyPr/>
          <a:lstStyle/>
          <a:p>
            <a:r>
              <a:rPr lang="en-US" dirty="0"/>
              <a:t>Q12: What is this?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DB1A19-5A63-0332-D570-4DC68DC4E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512" y="2071244"/>
            <a:ext cx="5814652" cy="3986212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Meissner's corpuscle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Pacinian corpuscle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Arrector pili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Langerhans cells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None of the following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Font typeface="+mj-lt"/>
              <a:buAutoNum type="alphaUcPeriod"/>
            </a:pP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23BBDA3-A42F-9EC5-A3B2-46D87E3A9DBC}"/>
              </a:ext>
            </a:extLst>
          </p:cNvPr>
          <p:cNvCxnSpPr>
            <a:cxnSpLocks/>
          </p:cNvCxnSpPr>
          <p:nvPr/>
        </p:nvCxnSpPr>
        <p:spPr>
          <a:xfrm flipV="1">
            <a:off x="348993" y="0"/>
            <a:ext cx="0" cy="3886193"/>
          </a:xfrm>
          <a:prstGeom prst="line">
            <a:avLst/>
          </a:prstGeom>
          <a:ln w="38100">
            <a:solidFill>
              <a:srgbClr val="56820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B7B1BE9-B151-8F0A-1843-D0F73CB7EF96}"/>
              </a:ext>
            </a:extLst>
          </p:cNvPr>
          <p:cNvCxnSpPr>
            <a:cxnSpLocks/>
          </p:cNvCxnSpPr>
          <p:nvPr/>
        </p:nvCxnSpPr>
        <p:spPr>
          <a:xfrm flipH="1">
            <a:off x="0" y="380556"/>
            <a:ext cx="11082529" cy="0"/>
          </a:xfrm>
          <a:prstGeom prst="line">
            <a:avLst/>
          </a:prstGeom>
          <a:ln w="38100">
            <a:solidFill>
              <a:srgbClr val="5682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2BFE7C72-4A14-FBAD-832E-223B9DF36308}"/>
              </a:ext>
            </a:extLst>
          </p:cNvPr>
          <p:cNvSpPr/>
          <p:nvPr/>
        </p:nvSpPr>
        <p:spPr>
          <a:xfrm>
            <a:off x="10145023" y="6157712"/>
            <a:ext cx="1389888" cy="4754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Answer: B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A8EADBF-867B-C950-6EB6-DFBD19FD89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6782" y="1649840"/>
            <a:ext cx="6078663" cy="3986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9622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9B1309-CABB-A7EC-810C-3C9F478D5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0C3F5-9252-5944-0A1A-5A2D69385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11" y="617533"/>
            <a:ext cx="10686288" cy="1325563"/>
          </a:xfrm>
        </p:spPr>
        <p:txBody>
          <a:bodyPr/>
          <a:lstStyle/>
          <a:p>
            <a:r>
              <a:rPr lang="en-US" dirty="0"/>
              <a:t>Q13: What does the blue arrow point at?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D66570-CC5D-EF62-1AAF-3F616F654E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512" y="2071244"/>
            <a:ext cx="5814652" cy="3986212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Meissner's corpuscle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Pacinian corpuscle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Arrector pili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Langerhans cells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None of the following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Font typeface="+mj-lt"/>
              <a:buAutoNum type="alphaUcPeriod"/>
            </a:pP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08C265-0FBE-216D-65F5-87435BCE26E2}"/>
              </a:ext>
            </a:extLst>
          </p:cNvPr>
          <p:cNvCxnSpPr>
            <a:cxnSpLocks/>
          </p:cNvCxnSpPr>
          <p:nvPr/>
        </p:nvCxnSpPr>
        <p:spPr>
          <a:xfrm flipV="1">
            <a:off x="348993" y="0"/>
            <a:ext cx="0" cy="3886193"/>
          </a:xfrm>
          <a:prstGeom prst="line">
            <a:avLst/>
          </a:prstGeom>
          <a:ln w="38100">
            <a:solidFill>
              <a:srgbClr val="56820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2D10DC8-29C4-F36C-2CC0-DE70A35958F1}"/>
              </a:ext>
            </a:extLst>
          </p:cNvPr>
          <p:cNvCxnSpPr>
            <a:cxnSpLocks/>
          </p:cNvCxnSpPr>
          <p:nvPr/>
        </p:nvCxnSpPr>
        <p:spPr>
          <a:xfrm flipH="1">
            <a:off x="0" y="380556"/>
            <a:ext cx="11082529" cy="0"/>
          </a:xfrm>
          <a:prstGeom prst="line">
            <a:avLst/>
          </a:prstGeom>
          <a:ln w="38100">
            <a:solidFill>
              <a:srgbClr val="5682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292B7D59-5F0D-9D26-FD17-34C9DE0F5538}"/>
              </a:ext>
            </a:extLst>
          </p:cNvPr>
          <p:cNvSpPr/>
          <p:nvPr/>
        </p:nvSpPr>
        <p:spPr>
          <a:xfrm>
            <a:off x="10145023" y="6157712"/>
            <a:ext cx="1389888" cy="4754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Answer: 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2CB068-1141-2643-873F-6FC2BF96F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9289" y="1824741"/>
            <a:ext cx="6742711" cy="3539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8649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6597AF-49AE-B99C-A418-89A720ECC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C3207-3C72-1D22-847C-34DD332B5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11" y="617533"/>
            <a:ext cx="10686288" cy="1325563"/>
          </a:xfrm>
        </p:spPr>
        <p:txBody>
          <a:bodyPr/>
          <a:lstStyle/>
          <a:p>
            <a:r>
              <a:rPr lang="en-US" dirty="0"/>
              <a:t>Q14: What does the purple arrow point at?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95574E-AAE7-AF66-F813-629E9DE901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512" y="2071244"/>
            <a:ext cx="5814652" cy="3986212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Meissner's corpuscle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Pacinian corpuscle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Arrector pili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Langerhans cells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None of the following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Font typeface="+mj-lt"/>
              <a:buAutoNum type="alphaUcPeriod"/>
            </a:pP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B64815C-500A-792F-DAF4-4CCB68F1141A}"/>
              </a:ext>
            </a:extLst>
          </p:cNvPr>
          <p:cNvCxnSpPr>
            <a:cxnSpLocks/>
          </p:cNvCxnSpPr>
          <p:nvPr/>
        </p:nvCxnSpPr>
        <p:spPr>
          <a:xfrm flipV="1">
            <a:off x="348993" y="0"/>
            <a:ext cx="0" cy="3886193"/>
          </a:xfrm>
          <a:prstGeom prst="line">
            <a:avLst/>
          </a:prstGeom>
          <a:ln w="38100">
            <a:solidFill>
              <a:srgbClr val="56820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CF17584-4356-A43D-75F6-BA69B257712A}"/>
              </a:ext>
            </a:extLst>
          </p:cNvPr>
          <p:cNvCxnSpPr>
            <a:cxnSpLocks/>
          </p:cNvCxnSpPr>
          <p:nvPr/>
        </p:nvCxnSpPr>
        <p:spPr>
          <a:xfrm flipH="1">
            <a:off x="0" y="380556"/>
            <a:ext cx="11082529" cy="0"/>
          </a:xfrm>
          <a:prstGeom prst="line">
            <a:avLst/>
          </a:prstGeom>
          <a:ln w="38100">
            <a:solidFill>
              <a:srgbClr val="5682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6B3CB190-0207-430D-61A7-FFD00DAC811D}"/>
              </a:ext>
            </a:extLst>
          </p:cNvPr>
          <p:cNvSpPr/>
          <p:nvPr/>
        </p:nvSpPr>
        <p:spPr>
          <a:xfrm>
            <a:off x="10064873" y="6057456"/>
            <a:ext cx="2035311" cy="5478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Answer: E</a:t>
            </a:r>
          </a:p>
          <a:p>
            <a:pPr algn="ctr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It’s a hair shaft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7641C8-7D28-B03A-21E3-21E842C450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9289" y="1824741"/>
            <a:ext cx="6742711" cy="3539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8699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5EF97-B232-F14C-8E10-EC7991A35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7A2C3-258B-2F48-A50F-1A01B9CD0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11" y="617533"/>
            <a:ext cx="10686288" cy="1325563"/>
          </a:xfrm>
        </p:spPr>
        <p:txBody>
          <a:bodyPr/>
          <a:lstStyle/>
          <a:p>
            <a:r>
              <a:rPr lang="en-US" dirty="0"/>
              <a:t>Q15: What does the yellow arrow point at?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F4D3A8-3E01-8AC5-1566-32FDDBFEB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512" y="2071244"/>
            <a:ext cx="5814652" cy="3986212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Meissner's corpuscle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Pacinian corpuscle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Arrector pili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Langerhans cells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None of the following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Font typeface="+mj-lt"/>
              <a:buAutoNum type="alphaUcPeriod"/>
            </a:pP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555602E-D632-8AAB-EAE4-9DE36C816FE6}"/>
              </a:ext>
            </a:extLst>
          </p:cNvPr>
          <p:cNvCxnSpPr>
            <a:cxnSpLocks/>
          </p:cNvCxnSpPr>
          <p:nvPr/>
        </p:nvCxnSpPr>
        <p:spPr>
          <a:xfrm flipV="1">
            <a:off x="348993" y="0"/>
            <a:ext cx="0" cy="3886193"/>
          </a:xfrm>
          <a:prstGeom prst="line">
            <a:avLst/>
          </a:prstGeom>
          <a:ln w="38100">
            <a:solidFill>
              <a:srgbClr val="56820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6C20618-6A09-9E1D-B6D5-7F41F09CE8B0}"/>
              </a:ext>
            </a:extLst>
          </p:cNvPr>
          <p:cNvCxnSpPr>
            <a:cxnSpLocks/>
          </p:cNvCxnSpPr>
          <p:nvPr/>
        </p:nvCxnSpPr>
        <p:spPr>
          <a:xfrm flipH="1">
            <a:off x="0" y="380556"/>
            <a:ext cx="11082529" cy="0"/>
          </a:xfrm>
          <a:prstGeom prst="line">
            <a:avLst/>
          </a:prstGeom>
          <a:ln w="38100">
            <a:solidFill>
              <a:srgbClr val="5682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51F7B12A-8D47-1A24-0CAC-E98431EEE55A}"/>
              </a:ext>
            </a:extLst>
          </p:cNvPr>
          <p:cNvSpPr/>
          <p:nvPr/>
        </p:nvSpPr>
        <p:spPr>
          <a:xfrm>
            <a:off x="10064873" y="6057456"/>
            <a:ext cx="2035311" cy="5478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Answer: E</a:t>
            </a:r>
          </a:p>
          <a:p>
            <a:pPr algn="ctr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It’s a hair follicle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8AF5C3-010C-B4A3-5BEC-97FE8D2A04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9289" y="1824741"/>
            <a:ext cx="6742711" cy="3539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6844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92869-76E4-6334-6EE4-DDD008644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B0AE3-EDF3-E766-825E-F691AE981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11" y="617533"/>
            <a:ext cx="10686288" cy="1325563"/>
          </a:xfrm>
        </p:spPr>
        <p:txBody>
          <a:bodyPr/>
          <a:lstStyle/>
          <a:p>
            <a:r>
              <a:rPr lang="en-US" dirty="0"/>
              <a:t>Q16: What do the black arrows point at?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647C41-AD22-56C4-7323-00FF18DD76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512" y="2071244"/>
            <a:ext cx="5814652" cy="3986212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Sebaceous glands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Arrector pili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Hair shaft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Pacinian corpuscle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None of the following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Font typeface="+mj-lt"/>
              <a:buAutoNum type="alphaUcPeriod"/>
            </a:pP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C86E1DD-DE49-01CE-2B7B-D9AAE8ED05FA}"/>
              </a:ext>
            </a:extLst>
          </p:cNvPr>
          <p:cNvCxnSpPr>
            <a:cxnSpLocks/>
          </p:cNvCxnSpPr>
          <p:nvPr/>
        </p:nvCxnSpPr>
        <p:spPr>
          <a:xfrm flipV="1">
            <a:off x="348993" y="0"/>
            <a:ext cx="0" cy="3886193"/>
          </a:xfrm>
          <a:prstGeom prst="line">
            <a:avLst/>
          </a:prstGeom>
          <a:ln w="38100">
            <a:solidFill>
              <a:srgbClr val="56820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16F08CE-FCB1-6BD8-2A75-BEEE9D4713C0}"/>
              </a:ext>
            </a:extLst>
          </p:cNvPr>
          <p:cNvCxnSpPr>
            <a:cxnSpLocks/>
          </p:cNvCxnSpPr>
          <p:nvPr/>
        </p:nvCxnSpPr>
        <p:spPr>
          <a:xfrm flipH="1">
            <a:off x="0" y="380556"/>
            <a:ext cx="11082529" cy="0"/>
          </a:xfrm>
          <a:prstGeom prst="line">
            <a:avLst/>
          </a:prstGeom>
          <a:ln w="38100">
            <a:solidFill>
              <a:srgbClr val="5682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2CF3C2AE-CA60-8BE4-7186-07DC292F2E35}"/>
              </a:ext>
            </a:extLst>
          </p:cNvPr>
          <p:cNvSpPr/>
          <p:nvPr/>
        </p:nvSpPr>
        <p:spPr>
          <a:xfrm>
            <a:off x="9639301" y="6057456"/>
            <a:ext cx="2460884" cy="5478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Answer: E</a:t>
            </a:r>
          </a:p>
          <a:p>
            <a:pPr algn="ctr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They’re sweat glands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D4BF18-8C9E-3709-5159-FB569B4882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9289" y="1824741"/>
            <a:ext cx="6742711" cy="3539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2995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B13F83-8097-094A-D4F1-2B42BC8B09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C7884-3348-472F-13AA-67BEA2669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11" y="617533"/>
            <a:ext cx="10686288" cy="1325563"/>
          </a:xfrm>
        </p:spPr>
        <p:txBody>
          <a:bodyPr/>
          <a:lstStyle/>
          <a:p>
            <a:r>
              <a:rPr lang="en-US" dirty="0"/>
              <a:t>Q17: What do the green arrows point at?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3243B3-E489-8C0B-8438-32867E2AF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512" y="2071244"/>
            <a:ext cx="5814652" cy="3986212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Sebaceous glands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Arrector pili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Hair shaft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Pacinian corpuscle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None of the following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Font typeface="+mj-lt"/>
              <a:buAutoNum type="alphaUcPeriod"/>
            </a:pP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2788BC2-51F5-31F0-FB7C-8D0A12E9A606}"/>
              </a:ext>
            </a:extLst>
          </p:cNvPr>
          <p:cNvCxnSpPr>
            <a:cxnSpLocks/>
          </p:cNvCxnSpPr>
          <p:nvPr/>
        </p:nvCxnSpPr>
        <p:spPr>
          <a:xfrm flipV="1">
            <a:off x="348993" y="0"/>
            <a:ext cx="0" cy="3886193"/>
          </a:xfrm>
          <a:prstGeom prst="line">
            <a:avLst/>
          </a:prstGeom>
          <a:ln w="38100">
            <a:solidFill>
              <a:srgbClr val="56820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FA08751-93BA-243F-B9D9-2742DB65B48F}"/>
              </a:ext>
            </a:extLst>
          </p:cNvPr>
          <p:cNvCxnSpPr>
            <a:cxnSpLocks/>
          </p:cNvCxnSpPr>
          <p:nvPr/>
        </p:nvCxnSpPr>
        <p:spPr>
          <a:xfrm flipH="1">
            <a:off x="0" y="380556"/>
            <a:ext cx="11082529" cy="0"/>
          </a:xfrm>
          <a:prstGeom prst="line">
            <a:avLst/>
          </a:prstGeom>
          <a:ln w="38100">
            <a:solidFill>
              <a:srgbClr val="5682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5DFA9436-6C59-A5A6-0918-22B3FF0B3844}"/>
              </a:ext>
            </a:extLst>
          </p:cNvPr>
          <p:cNvSpPr/>
          <p:nvPr/>
        </p:nvSpPr>
        <p:spPr>
          <a:xfrm>
            <a:off x="9118600" y="6057456"/>
            <a:ext cx="2981585" cy="5478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Answer: 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E102E0-4A71-5C5F-558B-3805839A9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9289" y="1824741"/>
            <a:ext cx="6742711" cy="3539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4060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76EC2-9B84-9392-A4D9-4E779A007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1079D-C667-028A-9AB2-A138B6C47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54547"/>
          </a:xfrm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ar-JO" sz="8800" b="1" dirty="0"/>
              <a:t>الحمد لله</a:t>
            </a:r>
            <a:endParaRPr lang="en-US" sz="88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286367-22D0-DDF5-35F3-CF0A78F85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62C90-1659-446B-A9D9-EF5BC795607C}" type="slidenum">
              <a:rPr lang="en-GB" smtClean="0"/>
              <a:t>20</a:t>
            </a:fld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1E1BB8-FA36-4E03-380C-4F1D585F462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27000">
            <a:solidFill>
              <a:srgbClr val="5682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388E9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1162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056CD3-CDB4-FE36-1146-450B957A0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F12410D-311F-5BAE-6601-EDE3E8B07256}"/>
              </a:ext>
            </a:extLst>
          </p:cNvPr>
          <p:cNvSpPr/>
          <p:nvPr/>
        </p:nvSpPr>
        <p:spPr>
          <a:xfrm>
            <a:off x="6096000" y="2"/>
            <a:ext cx="6096000" cy="1193800"/>
          </a:xfrm>
          <a:prstGeom prst="rect">
            <a:avLst/>
          </a:prstGeom>
          <a:solidFill>
            <a:srgbClr val="578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 rtl="1"/>
            <a:r>
              <a:rPr lang="en-US" sz="4000" dirty="0"/>
              <a:t>	</a:t>
            </a:r>
            <a:r>
              <a:rPr lang="ar-JO" sz="4000" dirty="0"/>
              <a:t>رسالة من الفريق العلمي:</a:t>
            </a:r>
            <a:endParaRPr lang="en-GB" sz="40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1034296-E77A-2515-AAA6-CE1A90E7E081}"/>
              </a:ext>
            </a:extLst>
          </p:cNvPr>
          <p:cNvSpPr txBox="1">
            <a:spLocks/>
          </p:cNvSpPr>
          <p:nvPr/>
        </p:nvSpPr>
        <p:spPr>
          <a:xfrm>
            <a:off x="6583680" y="1991804"/>
            <a:ext cx="5236464" cy="4610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>
              <a:sym typeface="Wingdings" panose="05000000000000000000" pitchFamily="2" charset="2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727DB97-F685-8D37-1364-A278B05D35FD}"/>
              </a:ext>
            </a:extLst>
          </p:cNvPr>
          <p:cNvSpPr/>
          <p:nvPr/>
        </p:nvSpPr>
        <p:spPr>
          <a:xfrm>
            <a:off x="0" y="1"/>
            <a:ext cx="6096000" cy="1193800"/>
          </a:xfrm>
          <a:prstGeom prst="rect">
            <a:avLst/>
          </a:prstGeom>
          <a:solidFill>
            <a:srgbClr val="578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r>
              <a:rPr lang="en-US" sz="4000" dirty="0"/>
              <a:t>  Additional Resources</a:t>
            </a:r>
            <a:r>
              <a:rPr lang="ar-JO" sz="4000" dirty="0"/>
              <a:t>:</a:t>
            </a:r>
            <a:endParaRPr lang="en-GB" sz="4000" dirty="0"/>
          </a:p>
        </p:txBody>
      </p:sp>
      <p:pic>
        <p:nvPicPr>
          <p:cNvPr id="7" name="Picture 6" descr="A white paper with black writing&#10;&#10;AI-generated content may be incorrect.">
            <a:extLst>
              <a:ext uri="{FF2B5EF4-FFF2-40B4-BE49-F238E27FC236}">
                <a16:creationId xmlns:a16="http://schemas.microsoft.com/office/drawing/2014/main" id="{6472B98D-FECB-DE77-9CAC-9FC436F09F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1346" y="1299259"/>
            <a:ext cx="4241131" cy="5302708"/>
          </a:xfrm>
          <a:prstGeom prst="rect">
            <a:avLst/>
          </a:prstGeom>
        </p:spPr>
      </p:pic>
      <p:pic>
        <p:nvPicPr>
          <p:cNvPr id="10" name="Picture 9" descr="A galaxy with text overlay&#10;&#10;AI-generated content may be incorrect.">
            <a:extLst>
              <a:ext uri="{FF2B5EF4-FFF2-40B4-BE49-F238E27FC236}">
                <a16:creationId xmlns:a16="http://schemas.microsoft.com/office/drawing/2014/main" id="{2C2C5384-083D-3C58-C4B1-5372D3BA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691" y="1949907"/>
            <a:ext cx="3886617" cy="400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8439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E438B0-906A-3D54-DB72-5D7D4665E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12746-36B5-7149-6321-662988C78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864" y="1965135"/>
            <a:ext cx="5660137" cy="4587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>
                <a:sym typeface="Wingdings" panose="05000000000000000000" pitchFamily="2" charset="2"/>
              </a:rPr>
              <a:t>Corrections from previous versions:</a:t>
            </a:r>
            <a:endParaRPr lang="en-GB" sz="2000">
              <a:sym typeface="Wingdings" panose="05000000000000000000" pitchFamily="2" charset="2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A8C7487-0B80-3FC9-35A2-41F57009260D}"/>
              </a:ext>
            </a:extLst>
          </p:cNvPr>
          <p:cNvSpPr/>
          <p:nvPr/>
        </p:nvSpPr>
        <p:spPr>
          <a:xfrm>
            <a:off x="0" y="1"/>
            <a:ext cx="12192000" cy="1825625"/>
          </a:xfrm>
          <a:prstGeom prst="rect">
            <a:avLst/>
          </a:prstGeom>
          <a:solidFill>
            <a:srgbClr val="568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r>
              <a:rPr lang="en-US" sz="4000"/>
              <a:t>	For any feedback, scan the code or click on it.</a:t>
            </a:r>
            <a:endParaRPr lang="en-GB" sz="40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1A12BB-B444-C15E-445A-831BB81795B2}"/>
              </a:ext>
            </a:extLst>
          </p:cNvPr>
          <p:cNvSpPr/>
          <p:nvPr/>
        </p:nvSpPr>
        <p:spPr>
          <a:xfrm>
            <a:off x="10476738" y="89852"/>
            <a:ext cx="1645920" cy="164592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QR code</a:t>
            </a:r>
          </a:p>
          <a:p>
            <a:pPr algn="ctr"/>
            <a:r>
              <a:rPr lang="en-US">
                <a:solidFill>
                  <a:schemeClr val="tx1"/>
                </a:solidFill>
              </a:rPr>
              <a:t>for access of feedback form</a:t>
            </a:r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7C127F2-0E01-5567-673B-8F7B2ECF06F9}"/>
              </a:ext>
            </a:extLst>
          </p:cNvPr>
          <p:cNvSpPr txBox="1">
            <a:spLocks/>
          </p:cNvSpPr>
          <p:nvPr/>
        </p:nvSpPr>
        <p:spPr>
          <a:xfrm>
            <a:off x="7495033" y="1991169"/>
            <a:ext cx="4325112" cy="4610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endParaRPr lang="en-GB">
              <a:sym typeface="Wingdings" panose="05000000000000000000" pitchFamily="2" charset="2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5ABFD30-1BA1-96B6-BA06-9E82B9C67A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3650681"/>
              </p:ext>
            </p:extLst>
          </p:nvPr>
        </p:nvGraphicFramePr>
        <p:xfrm>
          <a:off x="371857" y="2423923"/>
          <a:ext cx="11524488" cy="408355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775764328"/>
                    </a:ext>
                  </a:extLst>
                </a:gridCol>
                <a:gridCol w="2753360">
                  <a:extLst>
                    <a:ext uri="{9D8B030D-6E8A-4147-A177-3AD203B41FA5}">
                      <a16:colId xmlns:a16="http://schemas.microsoft.com/office/drawing/2014/main" val="386769249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310693432"/>
                    </a:ext>
                  </a:extLst>
                </a:gridCol>
                <a:gridCol w="3447288">
                  <a:extLst>
                    <a:ext uri="{9D8B030D-6E8A-4147-A177-3AD203B41FA5}">
                      <a16:colId xmlns:a16="http://schemas.microsoft.com/office/drawing/2014/main" val="708344138"/>
                    </a:ext>
                  </a:extLst>
                </a:gridCol>
              </a:tblGrid>
              <a:tr h="429768">
                <a:tc>
                  <a:txBody>
                    <a:bodyPr/>
                    <a:lstStyle/>
                    <a:p>
                      <a:pPr algn="ctr"/>
                      <a:r>
                        <a:rPr lang="en-US" sz="1800"/>
                        <a:t>Versions</a:t>
                      </a:r>
                      <a:endParaRPr lang="en-GB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/>
                        <a:t>Slide # and Place of Error</a:t>
                      </a:r>
                      <a:endParaRPr lang="en-GB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/>
                        <a:t>Before Correction</a:t>
                      </a:r>
                      <a:endParaRPr lang="en-GB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/>
                        <a:t>After Correction</a:t>
                      </a:r>
                      <a:endParaRPr lang="en-GB" sz="1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42154"/>
                  </a:ext>
                </a:extLst>
              </a:tr>
              <a:tr h="1703069">
                <a:tc>
                  <a:txBody>
                    <a:bodyPr/>
                    <a:lstStyle/>
                    <a:p>
                      <a:pPr algn="ctr"/>
                      <a:r>
                        <a:rPr lang="en-US" sz="1800"/>
                        <a:t>V0 </a:t>
                      </a:r>
                      <a:r>
                        <a:rPr lang="en-US" sz="1800">
                          <a:sym typeface="Wingdings" panose="05000000000000000000" pitchFamily="2" charset="2"/>
                        </a:rPr>
                        <a:t> V1</a:t>
                      </a:r>
                      <a:endParaRPr lang="en-GB" sz="1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Slide 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Answer was 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Answer is 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554560"/>
                  </a:ext>
                </a:extLst>
              </a:tr>
              <a:tr h="1950720">
                <a:tc>
                  <a:txBody>
                    <a:bodyPr/>
                    <a:lstStyle/>
                    <a:p>
                      <a:pPr algn="ctr"/>
                      <a:r>
                        <a:rPr lang="en-US" sz="1800"/>
                        <a:t>V1 </a:t>
                      </a:r>
                      <a:r>
                        <a:rPr lang="en-US" sz="1800">
                          <a:sym typeface="Wingdings" panose="05000000000000000000" pitchFamily="2" charset="2"/>
                        </a:rPr>
                        <a:t> V2</a:t>
                      </a:r>
                      <a:endParaRPr lang="en-GB" sz="1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193392"/>
                  </a:ext>
                </a:extLst>
              </a:tr>
            </a:tbl>
          </a:graphicData>
        </a:graphic>
      </p:graphicFrame>
      <p:pic>
        <p:nvPicPr>
          <p:cNvPr id="9" name="Picture 8" descr="A qr code on a white background&#10;&#10;AI-generated content may be incorrect.">
            <a:hlinkClick r:id="rId2"/>
            <a:extLst>
              <a:ext uri="{FF2B5EF4-FFF2-40B4-BE49-F238E27FC236}">
                <a16:creationId xmlns:a16="http://schemas.microsoft.com/office/drawing/2014/main" id="{2B5EC1A3-6CB0-1294-C7C7-22F13952BE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6738" y="89852"/>
            <a:ext cx="1645920" cy="164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157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3A5B3F3901AE34EA8F9EE67C61A817B" ma:contentTypeVersion="15" ma:contentTypeDescription="Create a new document." ma:contentTypeScope="" ma:versionID="19e80d5ccf7e804efd8c01da0718ca00">
  <xsd:schema xmlns:xsd="http://www.w3.org/2001/XMLSchema" xmlns:xs="http://www.w3.org/2001/XMLSchema" xmlns:p="http://schemas.microsoft.com/office/2006/metadata/properties" xmlns:ns3="6a36e907-09a0-4b5f-aef9-a30d50e8e416" xmlns:ns4="65d7f39b-384e-4150-bbff-91eaa4a7644b" targetNamespace="http://schemas.microsoft.com/office/2006/metadata/properties" ma:root="true" ma:fieldsID="487c08c931705b251a03733d2c0985f2" ns3:_="" ns4:_="">
    <xsd:import namespace="6a36e907-09a0-4b5f-aef9-a30d50e8e416"/>
    <xsd:import namespace="65d7f39b-384e-4150-bbff-91eaa4a7644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ObjectDetectorVersion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36e907-09a0-4b5f-aef9-a30d50e8e41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6" nillable="true" ma:displayName="_activity" ma:hidden="true" ma:internalName="_activity">
      <xsd:simpleType>
        <xsd:restriction base="dms:Note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d7f39b-384e-4150-bbff-91eaa4a7644b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a36e907-09a0-4b5f-aef9-a30d50e8e416" xsi:nil="true"/>
  </documentManagement>
</p:properties>
</file>

<file path=customXml/itemProps1.xml><?xml version="1.0" encoding="utf-8"?>
<ds:datastoreItem xmlns:ds="http://schemas.openxmlformats.org/officeDocument/2006/customXml" ds:itemID="{F146CE02-4CDD-4EA8-AB14-4123668C770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a36e907-09a0-4b5f-aef9-a30d50e8e416"/>
    <ds:schemaRef ds:uri="65d7f39b-384e-4150-bbff-91eaa4a7644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6F79190-B581-48ED-B4C9-A5654ECFE36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9098E7F-5683-4EA8-B027-0316B7D9FDD4}">
  <ds:schemaRefs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www.w3.org/XML/1998/namespace"/>
    <ds:schemaRef ds:uri="http://purl.org/dc/elements/1.1/"/>
    <ds:schemaRef ds:uri="6a36e907-09a0-4b5f-aef9-a30d50e8e416"/>
    <ds:schemaRef ds:uri="http://schemas.microsoft.com/office/2006/documentManagement/types"/>
    <ds:schemaRef ds:uri="http://schemas.microsoft.com/office/infopath/2007/PartnerControls"/>
    <ds:schemaRef ds:uri="65d7f39b-384e-4150-bbff-91eaa4a7644b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602</Words>
  <Application>Microsoft Office PowerPoint</Application>
  <PresentationFormat>Widescreen</PresentationFormat>
  <Paragraphs>160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Aptos</vt:lpstr>
      <vt:lpstr>Aptos Display</vt:lpstr>
      <vt:lpstr>Arial</vt:lpstr>
      <vt:lpstr>Arial Narrow</vt:lpstr>
      <vt:lpstr>Congenial SemiBold</vt:lpstr>
      <vt:lpstr>Impact</vt:lpstr>
      <vt:lpstr>MediaPro Heavy Condensed</vt:lpstr>
      <vt:lpstr>Wingdings</vt:lpstr>
      <vt:lpstr>Office Theme</vt:lpstr>
      <vt:lpstr>PowerPoint Presentation</vt:lpstr>
      <vt:lpstr>This is a test bank, not a past papers file.  Yet, it’s great if you're able to solve it with no mistakes, it’s easy actually</vt:lpstr>
      <vt:lpstr>Q1: No.1 indicates which part of the skin?</vt:lpstr>
      <vt:lpstr>Q2: Which of the following is “stratum granulosum”?</vt:lpstr>
      <vt:lpstr>Q3: Is this thick or thin skin? Why?</vt:lpstr>
      <vt:lpstr>Q4: What do “A” &amp; “B” represent, respectively?</vt:lpstr>
      <vt:lpstr>Q5: The pointed cells are?</vt:lpstr>
      <vt:lpstr>Q6: This condition suggests the early stages in the development of?</vt:lpstr>
      <vt:lpstr>Q7: These cells are?</vt:lpstr>
      <vt:lpstr>Q8: What gland is this?</vt:lpstr>
      <vt:lpstr>Q9: What gland is this?</vt:lpstr>
      <vt:lpstr>Q10: What is this?</vt:lpstr>
      <vt:lpstr>Q11: Is this thin or thick skin? Why?</vt:lpstr>
      <vt:lpstr>Q12: What is this?</vt:lpstr>
      <vt:lpstr>Q13: What does the blue arrow point at?</vt:lpstr>
      <vt:lpstr>Q14: What does the purple arrow point at?</vt:lpstr>
      <vt:lpstr>Q15: What does the yellow arrow point at?</vt:lpstr>
      <vt:lpstr>Q16: What do the black arrows point at?</vt:lpstr>
      <vt:lpstr>Q17: What do the green arrows point at?</vt:lpstr>
      <vt:lpstr>الحمد لله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Mahmoud Sameer Mustafa AL absi</dc:creator>
  <cp:lastModifiedBy>Basema Nofal </cp:lastModifiedBy>
  <cp:revision>7</cp:revision>
  <dcterms:created xsi:type="dcterms:W3CDTF">2025-02-21T17:37:12Z</dcterms:created>
  <dcterms:modified xsi:type="dcterms:W3CDTF">2025-04-01T20:04:45Z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0x01010033A5B3F3901AE34EA8F9EE67C61A817B</vt:lpwstr>
  </property>
</Properties>
</file>