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J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232D0-945C-0143-8390-CC40E8939C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771D00-E694-CEC3-6981-C04B4073D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A1E0F-74D4-8FAF-9B41-5E1CA3D19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D6D0E-7750-032B-78F5-AD1B177F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D3DC6-DF6B-C7DD-AC7C-F070F83DC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57181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118F-B6EC-BC72-07FF-4C385AA13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EEBEC-7040-3EB5-B7F7-413F9FC1F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74078-BC8F-25BB-E664-7A1975BAA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ACB25-92E6-2978-94C5-45F4567F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462-51A2-E6DC-B004-77D522770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3401889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8EDB0-BACE-9B25-531D-0649C9D02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BDB45-38B8-0311-9AB6-2494868A2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2FD3F-F1C8-1B89-2C1E-21A4CA96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EF061-B5C4-71FC-ECF5-9B8DF6A7C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AC851-7C56-C6CF-EFE7-36ED83DC0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59152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061B7-2ED7-3D58-F52C-C7D0F4740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E88C7-7AD9-2A7B-6735-6CC6A02B71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6030A0-FA87-1A47-9629-10D63A286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80AE30-C25A-1627-568A-9354378BA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09BA2-451B-027E-028A-DB9C3E185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59F4C-F39D-B88D-B7A3-DFA71EF5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80592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BD27A-895B-BA6F-1E7F-3A356ED54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7A5F8-7FA6-C0D0-1234-5AE7FF51E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7EEF7-ECAF-CBEC-F4C0-62B26DBB6D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E9629E-4AB6-1264-1841-732211C3A4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86026F-0BA0-EA86-72E6-8CE8FD111E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475538-F021-3A2E-3610-8111AB446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C2126A-5396-E83A-13C0-F2FC2FFD0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280FE5-F224-9A1B-C364-E4EAE015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527295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5211-688F-079B-53A2-F995E6E2C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6F93E-B3DF-6AD1-9A69-AC5BE156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8B8878-32EA-4217-B2CF-16A76380D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748A3-7056-0F46-8100-8FD2F6F86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89339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710F8-A876-2BF4-B439-97CB71B3E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45474-3429-6B41-21EE-A661C224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588A6-ACFD-DD59-7173-AD5866EDE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98822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7161-BB76-E9B7-4DA9-6F627EE84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20FD7-CBDA-C28F-0484-A03A68A1D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8AEFF-76B4-CBCA-43B4-38EFEAF04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5F9D75-BAF6-A104-9D58-D3B439076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AB414-4A62-C73A-5289-EE940B91C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56682-4401-47E6-733A-989304F49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534711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AEC6A-CA65-C2BF-C353-97202F61B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A53144-9561-8085-A5AB-B1EE9B065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151A4-463F-B559-C79C-E66784BD8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2C3C1-1580-33E4-6B41-AE96AC8C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A0B76-1728-1FDF-C919-BF923B995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1C4E7-643F-718D-FCE7-3DB640B74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947441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79952-0803-1E9A-E4A9-CCBCED4EA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9706A3-B30B-62A5-3988-89B6EC027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6053B-6DC5-DE14-BD9B-DE38D053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A2F2C-D9BB-18AC-CD38-C756AAF23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1DBC2-18A0-BB19-D32F-0E4F21A62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88173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72833-C7FD-260D-A53B-AA7855AC6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830451-FFAF-F91B-87A1-639486CE6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AF66-0A81-1D25-BD93-73240E745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3A191-84E0-EA80-DF2A-1FC6C4A4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9C3EE-2E7D-D7AE-2D93-9288276B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76009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6A8DF1-9286-74E4-EE42-57316186E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482CE-145D-40AD-4D33-A72078BC5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E5BB3-70D4-5986-4E76-4AF35EA5D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7E736-A8FA-D948-9328-E72346B8A616}" type="datetimeFigureOut">
              <a:rPr lang="en-JO" smtClean="0"/>
              <a:t>24/11/2025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ECA50-745A-FA27-62E6-57B1CFA8D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31FF0-B7E2-E2B4-BF46-F79F7B43B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1B747-AC4F-1E47-86AA-E685C46C3737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11537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J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8CF38-D203-4B4D-6D45-FC7D7C49F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en-US" b="1" dirty="0"/>
              <a:t>Anti-hypertensives</a:t>
            </a:r>
            <a:endParaRPr lang="en-JO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B938EA-8DE1-09CD-046B-F8E9ADED8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48669"/>
            <a:ext cx="9144000" cy="1655762"/>
          </a:xfrm>
        </p:spPr>
        <p:txBody>
          <a:bodyPr/>
          <a:lstStyle/>
          <a:p>
            <a:r>
              <a:rPr lang="en-US" dirty="0"/>
              <a:t>By </a:t>
            </a:r>
            <a:r>
              <a:rPr lang="en-US" dirty="0" err="1"/>
              <a:t>Abdallah</a:t>
            </a:r>
            <a:r>
              <a:rPr lang="en-US" dirty="0"/>
              <a:t> Alrawwash </a:t>
            </a:r>
            <a:endParaRPr lang="en-JO" dirty="0"/>
          </a:p>
        </p:txBody>
      </p:sp>
    </p:spTree>
    <p:extLst>
      <p:ext uri="{BB962C8B-B14F-4D97-AF65-F5344CB8AC3E}">
        <p14:creationId xmlns:p14="http://schemas.microsoft.com/office/powerpoint/2010/main" val="191090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9D3B0A-49AB-AA6D-A812-8D171D5B7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519712"/>
              </p:ext>
            </p:extLst>
          </p:nvPr>
        </p:nvGraphicFramePr>
        <p:xfrm>
          <a:off x="1245305" y="212039"/>
          <a:ext cx="9701389" cy="64339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40984">
                  <a:extLst>
                    <a:ext uri="{9D8B030D-6E8A-4147-A177-3AD203B41FA5}">
                      <a16:colId xmlns:a16="http://schemas.microsoft.com/office/drawing/2014/main" val="289593849"/>
                    </a:ext>
                  </a:extLst>
                </a:gridCol>
                <a:gridCol w="6260405">
                  <a:extLst>
                    <a:ext uri="{9D8B030D-6E8A-4147-A177-3AD203B41FA5}">
                      <a16:colId xmlns:a16="http://schemas.microsoft.com/office/drawing/2014/main" val="2318274583"/>
                    </a:ext>
                  </a:extLst>
                </a:gridCol>
              </a:tblGrid>
              <a:tr h="34837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Topic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Details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9864386"/>
                  </a:ext>
                </a:extLst>
              </a:tr>
              <a:tr h="79120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Blood Pressure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The force exerted by blood on arterial walls, measured as systolic (heart contraction) and diastolic (heart relaxation).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0491250"/>
                  </a:ext>
                </a:extLst>
              </a:tr>
              <a:tr h="34837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Normal Blood Pressure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120/80 mmHg.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0352717"/>
                  </a:ext>
                </a:extLst>
              </a:tr>
              <a:tr h="60965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Hypertension Definition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BP &gt; 130/80 mmHg. Diagnosis requires multiple measurements over time.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0225574"/>
                  </a:ext>
                </a:extLst>
              </a:tr>
              <a:tr h="60965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Primary Hypertension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90% of cases with no specific cause, linked to genetics, stress, diet, smoking.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9807293"/>
                  </a:ext>
                </a:extLst>
              </a:tr>
              <a:tr h="60965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Secondary Hypertension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10% of cases, caused by underlying conditions like kidney or thyroid disorders.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6608852"/>
                  </a:ext>
                </a:extLst>
              </a:tr>
              <a:tr h="34837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Risk Factors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Genetics, high salt diet, smoking, stress.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6815516"/>
                  </a:ext>
                </a:extLst>
              </a:tr>
              <a:tr h="60965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Clinical Presentation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Often asymptomatic; headaches can occur, especially in the morning due to BP surge.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2065304"/>
                  </a:ext>
                </a:extLst>
              </a:tr>
              <a:tr h="553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End-Organ Damage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Can lead to heart failure, stroke, kidney failure, and vision loss.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6715784"/>
                  </a:ext>
                </a:extLst>
              </a:tr>
              <a:tr h="79120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Treatment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Lifestyle changes: reduce salt, quit smoking, manage stress.- Medications: diuretics, ACE inhibitors, beta blockers, etc.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4187333"/>
                  </a:ext>
                </a:extLst>
              </a:tr>
              <a:tr h="60965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Antihypertensive Drugs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Diuretics, Calcium channel blockers, Beta blockers, ACE inhibitors, ARBs, Vasodilators.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7365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27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0884C7D-9070-FFED-1718-A228C3C4F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648339"/>
              </p:ext>
            </p:extLst>
          </p:nvPr>
        </p:nvGraphicFramePr>
        <p:xfrm>
          <a:off x="909789" y="27375"/>
          <a:ext cx="10372421" cy="68032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79971">
                  <a:extLst>
                    <a:ext uri="{9D8B030D-6E8A-4147-A177-3AD203B41FA5}">
                      <a16:colId xmlns:a16="http://schemas.microsoft.com/office/drawing/2014/main" val="917708359"/>
                    </a:ext>
                  </a:extLst>
                </a:gridCol>
                <a:gridCol w="4102813">
                  <a:extLst>
                    <a:ext uri="{9D8B030D-6E8A-4147-A177-3AD203B41FA5}">
                      <a16:colId xmlns:a16="http://schemas.microsoft.com/office/drawing/2014/main" val="1524822358"/>
                    </a:ext>
                  </a:extLst>
                </a:gridCol>
                <a:gridCol w="4389637">
                  <a:extLst>
                    <a:ext uri="{9D8B030D-6E8A-4147-A177-3AD203B41FA5}">
                      <a16:colId xmlns:a16="http://schemas.microsoft.com/office/drawing/2014/main" val="3535805576"/>
                    </a:ext>
                  </a:extLst>
                </a:gridCol>
              </a:tblGrid>
              <a:tr h="3712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Category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Diuretics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Calcium Channel Blockers (CCBs)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5964301"/>
                  </a:ext>
                </a:extLst>
              </a:tr>
              <a:tr h="88302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Mechanism of Action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Increase sodium and water excretion from kidneys, reducing blood volume and lowering blood pressure.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Block calcium channels in cardiac/smooth muscle, causing vasodilation and reducing peripheral vascular resistance (PVR).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4513747"/>
                  </a:ext>
                </a:extLst>
              </a:tr>
              <a:tr h="114792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Types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Thiazide diuretics (inhibit sodium reabsorption)- Loop diuretics (block NKCC2)- Potassium-sparing diuretics- Carbonic anhydrase inhibitors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</a:t>
                      </a:r>
                      <a:r>
                        <a:rPr lang="en-US" dirty="0" err="1"/>
                        <a:t>Dihydropyridines</a:t>
                      </a:r>
                      <a:r>
                        <a:rPr lang="en-US" dirty="0"/>
                        <a:t> (e.g., Amlodipine, Nifedipine): Affect vascular smooth muscle.- </a:t>
                      </a:r>
                      <a:r>
                        <a:rPr lang="en-US" dirty="0" err="1"/>
                        <a:t>Non-dihydropyridines</a:t>
                      </a:r>
                      <a:r>
                        <a:rPr lang="en-US" dirty="0"/>
                        <a:t> (e.g., Verapamil, </a:t>
                      </a:r>
                      <a:r>
                        <a:rPr lang="en-US" dirty="0" err="1"/>
                        <a:t>Diltiazem</a:t>
                      </a:r>
                      <a:r>
                        <a:rPr lang="en-US" dirty="0"/>
                        <a:t>): Affect cardiac muscle 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91466"/>
                  </a:ext>
                </a:extLst>
              </a:tr>
              <a:tr h="114792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Indications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Mild to moderate hypertension- Volume-expanded hypertension ( in African Americans)- CKD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Most efficient in low renin hypertension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Low-renin hypertension (common in African Americans, elderly)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8638102"/>
                  </a:ext>
                </a:extLst>
              </a:tr>
              <a:tr h="114792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Adverse Effects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Can increase lipids and reduce insulin sensitivity (care in diabetics)- May increase PVR initially- Potential for electrolyte imbalances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</a:t>
                      </a:r>
                      <a:r>
                        <a:rPr lang="en-US" dirty="0" err="1"/>
                        <a:t>Dihydropyridines</a:t>
                      </a:r>
                      <a:r>
                        <a:rPr lang="en-US" dirty="0"/>
                        <a:t>: Reflex tachycardia, headache, flushing, edema- </a:t>
                      </a:r>
                      <a:r>
                        <a:rPr lang="en-US" dirty="0" err="1"/>
                        <a:t>Non-dihydropyridines</a:t>
                      </a:r>
                      <a:r>
                        <a:rPr lang="en-US" dirty="0"/>
                        <a:t>: Bradycardia, constipation, headache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2264129"/>
                  </a:ext>
                </a:extLst>
              </a:tr>
              <a:tr h="103705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Drug Interactions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May interfere with glucose control in diabetics- Risk of electrolyte imbalances in patients with kidney disease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Verapamil/</a:t>
                      </a:r>
                      <a:r>
                        <a:rPr lang="en-US" dirty="0" err="1"/>
                        <a:t>Diltiazem</a:t>
                      </a:r>
                      <a:r>
                        <a:rPr lang="en-US" dirty="0"/>
                        <a:t> should not be combined with beta blockers (risk of bradycardia)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00947"/>
                  </a:ext>
                </a:extLst>
              </a:tr>
              <a:tr h="88302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Time to Effect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Requires 2 weeks to show full blood pressure-lowering effect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Immediate effects (in lowering BP)- Long-term effects in controlling blood pressure in hypertensive patients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5423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177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288E00C-B100-7B08-4F6C-9F339A853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824338"/>
              </p:ext>
            </p:extLst>
          </p:nvPr>
        </p:nvGraphicFramePr>
        <p:xfrm>
          <a:off x="1072000" y="190500"/>
          <a:ext cx="10047999" cy="6477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246978463"/>
                    </a:ext>
                  </a:extLst>
                </a:gridCol>
                <a:gridCol w="3621333">
                  <a:extLst>
                    <a:ext uri="{9D8B030D-6E8A-4147-A177-3AD203B41FA5}">
                      <a16:colId xmlns:a16="http://schemas.microsoft.com/office/drawing/2014/main" val="3947113583"/>
                    </a:ext>
                  </a:extLst>
                </a:gridCol>
                <a:gridCol w="3717333">
                  <a:extLst>
                    <a:ext uri="{9D8B030D-6E8A-4147-A177-3AD203B41FA5}">
                      <a16:colId xmlns:a16="http://schemas.microsoft.com/office/drawing/2014/main" val="2819131215"/>
                    </a:ext>
                  </a:extLst>
                </a:gridCol>
              </a:tblGrid>
              <a:tr h="624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Category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Beta Blockers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ACE Inhibitors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8772632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Mechanism of Action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Block </a:t>
                      </a:r>
                      <a:r>
                        <a:rPr lang="el-GR" dirty="0"/>
                        <a:t>β₁ </a:t>
                      </a:r>
                      <a:r>
                        <a:rPr lang="en-US" dirty="0"/>
                        <a:t>receptors, reducing heart rate, contractility, and cardiac output.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Inhibit ACE, reducing Angiotensin II, leading to vasodilation and lower blood pressure.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5953328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Effects on Cardiac Function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Decrease heart rate (negative </a:t>
                      </a:r>
                      <a:r>
                        <a:rPr lang="en-US" dirty="0" err="1"/>
                        <a:t>chronotropy</a:t>
                      </a:r>
                      <a:r>
                        <a:rPr lang="en-US" dirty="0"/>
                        <a:t>), decrease contractility (negative </a:t>
                      </a:r>
                      <a:r>
                        <a:rPr lang="en-US" dirty="0" err="1"/>
                        <a:t>inotropy</a:t>
                      </a:r>
                      <a:r>
                        <a:rPr lang="en-US" dirty="0"/>
                        <a:t>), and cardiac output.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Promote vasodilation, reduce blood volume, and lower peripheral vascular resistance (PVR).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4155304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Key Drug Example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Propranolol (non-selective), Metoprolol, Atenolol (</a:t>
                      </a:r>
                      <a:r>
                        <a:rPr lang="el-GR" dirty="0"/>
                        <a:t>β₁ </a:t>
                      </a:r>
                      <a:r>
                        <a:rPr lang="en-US" dirty="0"/>
                        <a:t>selective)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 err="1"/>
                        <a:t>Enalapril</a:t>
                      </a:r>
                      <a:r>
                        <a:rPr lang="en-US" dirty="0"/>
                        <a:t>, Ramipril, Lisinopril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055508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Indications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Hypertension- Ischemic heart disease- Heart failure- Arrhythmias- Migraines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Hypertension- Kidney disease in diabetes- Heart failure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3308438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Side Effects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Hypotension- Bradycardia- </a:t>
                      </a:r>
                      <a:r>
                        <a:rPr lang="en-US" dirty="0" err="1"/>
                        <a:t>Bronchoconstriction</a:t>
                      </a:r>
                      <a:r>
                        <a:rPr lang="en-US" dirty="0"/>
                        <a:t> (non-selective)- Fatigue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Hypotension- </a:t>
                      </a:r>
                      <a:r>
                        <a:rPr lang="en-US" dirty="0" err="1"/>
                        <a:t>Hyperkalemia</a:t>
                      </a:r>
                      <a:r>
                        <a:rPr lang="en-US" dirty="0"/>
                        <a:t>- Cough- </a:t>
                      </a:r>
                      <a:r>
                        <a:rPr lang="en-US" dirty="0" err="1"/>
                        <a:t>Angioedema</a:t>
                      </a:r>
                      <a:r>
                        <a:rPr lang="en-US" dirty="0"/>
                        <a:t>- Rash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2397110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Contraindications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Asthma (non-selective)- AV block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</a:t>
                      </a:r>
                      <a:r>
                        <a:rPr lang="en-US" dirty="0" err="1"/>
                        <a:t>Hyperkalemia</a:t>
                      </a:r>
                      <a:r>
                        <a:rPr lang="en-US" dirty="0"/>
                        <a:t>- Pregnancy- Low renin in African Americans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1908014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Special Considerations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Taper dosage to avoid rebound tachycardia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Taper dosage carefully- Monitor kidney function and potassium levels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7312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179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652EEE-5438-F789-6DB5-A7B81FCA7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146577"/>
              </p:ext>
            </p:extLst>
          </p:nvPr>
        </p:nvGraphicFramePr>
        <p:xfrm>
          <a:off x="1360110" y="79237"/>
          <a:ext cx="9471780" cy="669952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2599">
                  <a:extLst>
                    <a:ext uri="{9D8B030D-6E8A-4147-A177-3AD203B41FA5}">
                      <a16:colId xmlns:a16="http://schemas.microsoft.com/office/drawing/2014/main" val="1386532999"/>
                    </a:ext>
                  </a:extLst>
                </a:gridCol>
                <a:gridCol w="2479727">
                  <a:extLst>
                    <a:ext uri="{9D8B030D-6E8A-4147-A177-3AD203B41FA5}">
                      <a16:colId xmlns:a16="http://schemas.microsoft.com/office/drawing/2014/main" val="2205482100"/>
                    </a:ext>
                  </a:extLst>
                </a:gridCol>
                <a:gridCol w="2479727">
                  <a:extLst>
                    <a:ext uri="{9D8B030D-6E8A-4147-A177-3AD203B41FA5}">
                      <a16:colId xmlns:a16="http://schemas.microsoft.com/office/drawing/2014/main" val="981999741"/>
                    </a:ext>
                  </a:extLst>
                </a:gridCol>
                <a:gridCol w="2479727">
                  <a:extLst>
                    <a:ext uri="{9D8B030D-6E8A-4147-A177-3AD203B41FA5}">
                      <a16:colId xmlns:a16="http://schemas.microsoft.com/office/drawing/2014/main" val="3475440922"/>
                    </a:ext>
                  </a:extLst>
                </a:gridCol>
              </a:tblGrid>
              <a:tr h="79756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Category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Angiotensin I Receptor Blockers (ARBs)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Alpha-1 Adrenergic Receptor Blockers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Adrenergic Neuron-Blocking Agents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3114297"/>
                  </a:ext>
                </a:extLst>
              </a:tr>
              <a:tr h="12761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Mechanism of Action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Block AT₁ receptors, reduce vasoconstriction and aldosterone release.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Block </a:t>
                      </a:r>
                      <a:r>
                        <a:rPr lang="el-GR" dirty="0"/>
                        <a:t>α₁ </a:t>
                      </a:r>
                      <a:r>
                        <a:rPr lang="en-US" dirty="0"/>
                        <a:t>receptors in vascular smooth muscle, preventing vasoconstriction.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Block norepinephrine release, reducing sympathetic stimulation and BP.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202749"/>
                  </a:ext>
                </a:extLst>
              </a:tr>
              <a:tr h="79756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Key Drug Example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Losartan (</a:t>
                      </a:r>
                      <a:r>
                        <a:rPr lang="en-US" dirty="0" err="1"/>
                        <a:t>Cozaar</a:t>
                      </a:r>
                      <a:r>
                        <a:rPr lang="en-US" dirty="0"/>
                        <a:t>)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 err="1"/>
                        <a:t>Prazosin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Minipres</a:t>
                      </a:r>
                      <a:r>
                        <a:rPr lang="en-US" dirty="0"/>
                        <a:t>)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 err="1"/>
                        <a:t>Guanethidine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Ismelin</a:t>
                      </a:r>
                      <a:r>
                        <a:rPr lang="en-US" dirty="0"/>
                        <a:t>), Reserpine (</a:t>
                      </a:r>
                      <a:r>
                        <a:rPr lang="en-US" dirty="0" err="1"/>
                        <a:t>Serpasil</a:t>
                      </a:r>
                      <a:r>
                        <a:rPr lang="en-US" dirty="0"/>
                        <a:t>)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1337707"/>
                  </a:ext>
                </a:extLst>
              </a:tr>
              <a:tr h="151536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Effects on BP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Decrease TPR, inhibit aldosterone, and block sodium reabsorption.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Vasodilation, decreased PVR, and BP.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Decrease cardiac output and vascular resistance.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5070589"/>
                  </a:ext>
                </a:extLst>
              </a:tr>
              <a:tr h="103683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Indications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Hypertension- Heart failure- Diabetic </a:t>
                      </a:r>
                      <a:r>
                        <a:rPr lang="en-US" dirty="0" err="1"/>
                        <a:t>nephropathy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Hypertension- Benign prostate hyperplasia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Refractory hypertension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3338214"/>
                  </a:ext>
                </a:extLst>
              </a:tr>
              <a:tr h="12761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Side Effects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</a:t>
                      </a:r>
                      <a:r>
                        <a:rPr lang="en-US" dirty="0" err="1"/>
                        <a:t>Angioedema</a:t>
                      </a:r>
                      <a:r>
                        <a:rPr lang="en-US" dirty="0"/>
                        <a:t>- Dizziness- Contraindicated in pregnancy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Dizziness (first dose)- Reflex tachycardia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- Postural hypotension- Dizziness- Depression- Nasal congestion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7575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164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B951347-1176-F7D7-EE02-67F762DE2C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801739"/>
              </p:ext>
            </p:extLst>
          </p:nvPr>
        </p:nvGraphicFramePr>
        <p:xfrm>
          <a:off x="1176833" y="-20291"/>
          <a:ext cx="9838333" cy="689858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71221">
                  <a:extLst>
                    <a:ext uri="{9D8B030D-6E8A-4147-A177-3AD203B41FA5}">
                      <a16:colId xmlns:a16="http://schemas.microsoft.com/office/drawing/2014/main" val="680512484"/>
                    </a:ext>
                  </a:extLst>
                </a:gridCol>
                <a:gridCol w="7767112">
                  <a:extLst>
                    <a:ext uri="{9D8B030D-6E8A-4147-A177-3AD203B41FA5}">
                      <a16:colId xmlns:a16="http://schemas.microsoft.com/office/drawing/2014/main" val="3673363857"/>
                    </a:ext>
                  </a:extLst>
                </a:gridCol>
              </a:tblGrid>
              <a:tr h="3777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Category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Details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7284986"/>
                  </a:ext>
                </a:extLst>
              </a:tr>
              <a:tr h="8483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Mechanism of Action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Central </a:t>
                      </a:r>
                      <a:r>
                        <a:rPr lang="el-GR" dirty="0"/>
                        <a:t>α2 </a:t>
                      </a:r>
                      <a:r>
                        <a:rPr lang="en-US" dirty="0"/>
                        <a:t>Agonists: Stimulate </a:t>
                      </a:r>
                      <a:r>
                        <a:rPr lang="el-GR" dirty="0"/>
                        <a:t>α2 </a:t>
                      </a:r>
                      <a:r>
                        <a:rPr lang="en-US" dirty="0"/>
                        <a:t>receptors in brainstem, reduce sympathetic outflow, lower BP. Vasodilators: Relax vascular smooth muscle, reduce PVR.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0099610"/>
                  </a:ext>
                </a:extLst>
              </a:tr>
              <a:tr h="43487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Key Drug Examples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Central </a:t>
                      </a:r>
                      <a:r>
                        <a:rPr lang="el-GR" dirty="0"/>
                        <a:t>α2 </a:t>
                      </a:r>
                      <a:r>
                        <a:rPr lang="en-US" dirty="0"/>
                        <a:t>Agonists: Clonidine, </a:t>
                      </a:r>
                      <a:r>
                        <a:rPr lang="en-US" dirty="0" err="1"/>
                        <a:t>Methyldopa</a:t>
                      </a:r>
                      <a:r>
                        <a:rPr lang="en-US" dirty="0"/>
                        <a:t>.  Vasodilators: Hydralazine, Minoxidil.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2054795"/>
                  </a:ext>
                </a:extLst>
              </a:tr>
              <a:tr h="8483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Indications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Central </a:t>
                      </a:r>
                      <a:r>
                        <a:rPr lang="el-GR" dirty="0"/>
                        <a:t>α2 </a:t>
                      </a:r>
                      <a:r>
                        <a:rPr lang="en-US" dirty="0"/>
                        <a:t>Agonists: Hypertension, Preeclampsia (</a:t>
                      </a:r>
                      <a:r>
                        <a:rPr lang="en-US" dirty="0" err="1"/>
                        <a:t>methyldopa</a:t>
                      </a:r>
                      <a:r>
                        <a:rPr lang="en-US" dirty="0"/>
                        <a:t> during pregnancy), Diagnosis of pheochromocytoma (clonidine). Vasodilators: Severe hypertension, hypertensive emergencies.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290927"/>
                  </a:ext>
                </a:extLst>
              </a:tr>
              <a:tr h="8483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Side Effects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Central </a:t>
                      </a:r>
                      <a:r>
                        <a:rPr lang="el-GR" dirty="0"/>
                        <a:t>α2 </a:t>
                      </a:r>
                      <a:r>
                        <a:rPr lang="en-US" dirty="0"/>
                        <a:t>Agonists: Dry mouth, Drowsiness, Dizziness, Sodium retention, Rebound hypertension if stopped abruptly. Vasodilators: Reflex tachycardia, Sodium/water retention, Lupus-like syndrome.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3549356"/>
                  </a:ext>
                </a:extLst>
              </a:tr>
              <a:tr h="59387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Drug Interactions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Central </a:t>
                      </a:r>
                      <a:r>
                        <a:rPr lang="el-GR" dirty="0"/>
                        <a:t>α2 </a:t>
                      </a:r>
                      <a:r>
                        <a:rPr lang="en-US" dirty="0"/>
                        <a:t>Agonists: Tricyclic antidepressants reduce efficacy, Barbiturates may reduce efficacy. Vasodilators: Potentiate tubocurarine in surgeries.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6221858"/>
                  </a:ext>
                </a:extLst>
              </a:tr>
              <a:tr h="8483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Pharmacokinetics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Central </a:t>
                      </a:r>
                      <a:r>
                        <a:rPr lang="el-GR" dirty="0"/>
                        <a:t>α2 </a:t>
                      </a:r>
                      <a:r>
                        <a:rPr lang="en-US" dirty="0"/>
                        <a:t>Agonists: Clonidine: Oral , </a:t>
                      </a:r>
                      <a:r>
                        <a:rPr lang="en-US" dirty="0" err="1"/>
                        <a:t>Methyldopa</a:t>
                      </a:r>
                      <a:r>
                        <a:rPr lang="en-US" dirty="0"/>
                        <a:t>: Prodrug, converted in the brain.  Vasodilators: Hydralazine: long effect, Minoxidil: metabolized in liver.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0475424"/>
                  </a:ext>
                </a:extLst>
              </a:tr>
              <a:tr h="59387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Special Considerations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Central </a:t>
                      </a:r>
                      <a:r>
                        <a:rPr lang="el-GR" dirty="0"/>
                        <a:t>α2 </a:t>
                      </a:r>
                      <a:r>
                        <a:rPr lang="en-US" dirty="0"/>
                        <a:t>Agonists: </a:t>
                      </a:r>
                      <a:r>
                        <a:rPr lang="en-US" dirty="0" err="1"/>
                        <a:t>Methyldopa</a:t>
                      </a:r>
                      <a:r>
                        <a:rPr lang="en-US" dirty="0"/>
                        <a:t> for pregnancy.  Vasodilators: Minoxidil used for hair growth, requires diuretics and </a:t>
                      </a:r>
                      <a:r>
                        <a:rPr lang="el-GR" dirty="0"/>
                        <a:t>β-</a:t>
                      </a:r>
                      <a:r>
                        <a:rPr lang="en-US" dirty="0"/>
                        <a:t>blockers.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0944138"/>
                  </a:ext>
                </a:extLst>
              </a:tr>
              <a:tr h="59387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First-line Treatment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Diuretics for mild to moderate hypertension. </a:t>
                      </a:r>
                      <a:r>
                        <a:rPr lang="el-GR" dirty="0"/>
                        <a:t>β-</a:t>
                      </a:r>
                      <a:r>
                        <a:rPr lang="en-US" dirty="0"/>
                        <a:t>blockers for non-diabetic patients, ACE inhibitors/ARBs for diabetic patients.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74797"/>
                  </a:ext>
                </a:extLst>
              </a:tr>
              <a:tr h="59387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/>
                        <a:t>Additional Medications</a:t>
                      </a: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dirty="0"/>
                        <a:t>CCBs if first-line drugs are ineffective. If all else fails, consider </a:t>
                      </a:r>
                      <a:r>
                        <a:rPr lang="el-GR" dirty="0"/>
                        <a:t>α-</a:t>
                      </a:r>
                      <a:r>
                        <a:rPr lang="en-US" dirty="0"/>
                        <a:t>blockers.</a:t>
                      </a:r>
                      <a:endParaRPr lang="en-J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404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382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Anti-hypertensives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Anti-hypertensives</dc:title>
  <dc:creator>ABDALLAH ARAFAT YOUSEF AL-RAWASH</dc:creator>
  <cp:lastModifiedBy>ABDALLAH ARAFAT YOUSEF AL-RAWASH</cp:lastModifiedBy>
  <cp:revision>1</cp:revision>
  <dcterms:created xsi:type="dcterms:W3CDTF">2025-11-24T15:30:13Z</dcterms:created>
  <dcterms:modified xsi:type="dcterms:W3CDTF">2025-11-24T16:31:11Z</dcterms:modified>
</cp:coreProperties>
</file>