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sldIdLst>
    <p:sldId id="256" r:id="rId3"/>
    <p:sldId id="287" r:id="rId4"/>
    <p:sldId id="321" r:id="rId5"/>
    <p:sldId id="299" r:id="rId6"/>
    <p:sldId id="293" r:id="rId7"/>
    <p:sldId id="267" r:id="rId8"/>
    <p:sldId id="268" r:id="rId9"/>
    <p:sldId id="272" r:id="rId10"/>
    <p:sldId id="313" r:id="rId11"/>
    <p:sldId id="290" r:id="rId12"/>
    <p:sldId id="277" r:id="rId13"/>
    <p:sldId id="292" r:id="rId14"/>
    <p:sldId id="275" r:id="rId15"/>
    <p:sldId id="294" r:id="rId16"/>
    <p:sldId id="295" r:id="rId17"/>
    <p:sldId id="283" r:id="rId18"/>
    <p:sldId id="322" r:id="rId19"/>
    <p:sldId id="323" r:id="rId20"/>
    <p:sldId id="324" r:id="rId21"/>
    <p:sldId id="276" r:id="rId22"/>
    <p:sldId id="279" r:id="rId23"/>
    <p:sldId id="325" r:id="rId24"/>
    <p:sldId id="289" r:id="rId25"/>
    <p:sldId id="326" r:id="rId26"/>
    <p:sldId id="291" r:id="rId27"/>
    <p:sldId id="297" r:id="rId28"/>
    <p:sldId id="296" r:id="rId29"/>
    <p:sldId id="269" r:id="rId30"/>
    <p:sldId id="327" r:id="rId31"/>
    <p:sldId id="328" r:id="rId32"/>
    <p:sldId id="329" r:id="rId33"/>
    <p:sldId id="278" r:id="rId34"/>
    <p:sldId id="28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4BB4B-2962-4234-9BDD-59613F9CF3F3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9E587-5297-434D-A43F-BB9144466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8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Granulomas (non caseating) in sarcoidosis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6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Granulomas (non caseating) in sarcoidosis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00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Granulomas (non caseating) in sarcoidosis</a:t>
            </a:r>
          </a:p>
          <a:p>
            <a:r>
              <a:rPr lang="en-US" dirty="0"/>
              <a:t>With multinucleated giant cell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70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302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Hypersensitivity pneumonitis (poorly formed granulomas)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12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Cobblestone pleural surface in IPF.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56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Subpleural fibrosis in IPF, fibroblastic focus (lower arrow), temporal heterogeneity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49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IPF, fibroblastic focus and established fibrosis (temporal heterogeneity) + honeycomb pattern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39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https://www.pathologyoutlines.com/topic/lungnontumornonspecificintpneumo.html</a:t>
            </a:r>
          </a:p>
          <a:p>
            <a:r>
              <a:rPr lang="en-US" dirty="0"/>
              <a:t>Nonspecific interstitial pneumonia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43F4F-7708-46C1-A374-723FB5E4B25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506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Cryptogenic organizing pneumonia, Masson bodies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1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Metastasis to lung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8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Lung adenocarcinoma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15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TTF-1 positive stain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0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Atypical adenomatous hyperplasia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45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Adenocarcinoma in situ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44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Adenocarcinoma in situ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04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Squamous cell carcinoma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30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Squamous cell carcinoma</a:t>
            </a:r>
          </a:p>
          <a:p>
            <a:r>
              <a:rPr lang="en-US" dirty="0"/>
              <a:t>Keratin production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38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cell carcinoma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18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 cell carcinoma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11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Carcinoid tumor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490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Carcinoid tumor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379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Mesothelioma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934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Mesothelioma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9E587-5297-434D-A43F-BB9144466DC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90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8DD9F-7865-A005-694E-F9A3C8507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AB3B6-8F02-264E-D41F-117B1DADEA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CB3CE-94FB-7CD8-473C-03993551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CDE10-40FE-B3C7-8FE8-7AC896E7C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34142-43CB-6112-18B4-686A193EA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5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5CE6B-1493-4BF8-46B8-9EE4CE3DE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9B8CC-033A-FE35-4AA2-B6719D0FF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D36C-443E-A418-3EDE-0E293467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AFB1D-70D8-6EEB-C792-ECA8BF0EA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32409-1F77-FFA4-9B93-6BB0FB184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74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F83F5-D03C-9AB4-C416-FD9A60749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9A110-EE69-0E45-151C-FDAF89257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201F3-44D9-660B-1659-08CDF1052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11D4E-3582-74C4-85BE-6FE8A768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8A742-E966-5C76-6386-6A7E3C7E7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6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7E65-4B81-8FBA-90AB-E2C75C5EB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4111F-72A3-7F05-E2C0-92FE7AED7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A106C-6A35-E2A0-BAAF-E4C4DB500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490B80-C2D3-FA6F-6DF1-2C43DB578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608B-78BC-5D0B-C3DD-9B329AEA8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661B8-37EB-7DA1-91A1-1D5ED2E95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20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922C-0B62-0909-01ED-9BAC0968D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4ACB5-404B-0CB4-242B-14A7A3240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9F1ED-4351-87E2-4D12-38506B15C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51DDC3-902A-9725-3715-B592799494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2EB2CB-B4A6-C5E4-08B0-9711DBF6B7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A3D011-0467-0857-40CC-8AB5E9A0B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14A4D5-98A4-1943-D296-740798DF9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8A2983-13BF-4030-DDF0-136472AB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9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547D5-AD41-DB9A-EADD-46CE5688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B1BF81-BBC7-6670-1564-7383BC845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A831A7-6E15-397B-99E9-93527A0E2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C6082-0C62-FB40-5521-0988E010C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6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2F16BA-54C7-13A5-8004-39C9C8ED3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0C23AE-1814-62DB-5575-EAE50B92F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BB058-97ED-3A69-3B3D-90D8BE7F6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58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F22E6-0387-8B1B-73A2-C63B0D301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F1D99-B0FD-921C-8E53-D4A67DBC6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C6BC-BB64-B0A1-979A-447270751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41B04-A6D7-62D7-D687-726749B9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BF47F-AEBC-7A9E-6CA6-763E22185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27284-EB48-3FCC-9A1A-1305446C3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D3344-23BA-A14F-AA21-F4AF2540A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69635F-7701-EF12-CA4E-1516642972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8F6AE-7087-A9C1-7234-DC9EDFEF1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BE0B7-53AD-5A70-8288-D7FB949E1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57C75-E08B-4590-1085-3C36F1AEA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6A22AF-5B3B-E902-4143-CA4E7BFB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95DEB-5892-081B-B41B-BF926C0D6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F1834-A77A-78BD-38C7-4D9940CA9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C5702-5932-AC93-0515-12AB011E4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9C444-4E6C-6F42-177C-F2E4A923A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AB4D0-BE3C-D00A-10D3-3E3CEEBA9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877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BD04B-938B-4C1B-7A71-D3E6D5CE3B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454796-622F-4862-94BF-C8E98B6ED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80872-811E-2153-8421-13596ED60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4228D-1AB9-1C0E-A05C-EF028DC94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EAE78-5211-D371-E3A2-2441CC67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10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44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57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79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93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42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13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50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713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30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8575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95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07653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374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818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6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E64876-87CA-63D4-32BD-10EA3F240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12F8E-31A3-5EFC-46C2-E0F9F6C20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0C8CD-C035-EF75-7A0F-6070F416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A03FD-5EE4-1637-795B-50D27F4243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B07A3-1F4C-0835-A128-CCB2A9A6D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6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54300-9C33-46BD-8319-C717DECD488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B762637-2341-4CCC-836F-AD856B973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9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ebpath.med.utah.edu/" TargetMode="Externa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C2B6-982F-F1AF-CC3A-DBC43B0E9F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Pathology lab slides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4B909F-FA80-8DAD-BA14-B2635FEBA9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Manar Hajeer, MD, </a:t>
            </a:r>
            <a:r>
              <a:rPr lang="en-US" dirty="0" err="1"/>
              <a:t>FRCPath</a:t>
            </a:r>
            <a:endParaRPr lang="en-US" dirty="0"/>
          </a:p>
          <a:p>
            <a:r>
              <a:rPr lang="en-US" dirty="0"/>
              <a:t>University of Jordan,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454925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27659" b="2"/>
          <a:stretch>
            <a:fillRect/>
          </a:stretch>
        </p:blipFill>
        <p:spPr bwMode="auto">
          <a:xfrm>
            <a:off x="1" y="10"/>
            <a:ext cx="7574440" cy="685799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b="1" dirty="0">
                <a:solidFill>
                  <a:srgbClr val="FEFFFF"/>
                </a:solidFill>
                <a:latin typeface="+mn-lt"/>
              </a:rPr>
              <a:t>Honeycomb lung: dilated irregular air spaces between bands of dense fibrous connective tissue</a:t>
            </a:r>
          </a:p>
        </p:txBody>
      </p:sp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B4832226-FFDE-62F8-5DA3-FBEE4540B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>
            <a:normAutofit/>
          </a:bodyPr>
          <a:lstStyle/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20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828436-CAB7-8E5B-C67E-5FEF07EAD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152683"/>
            <a:ext cx="5303959" cy="4227566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A1A71A-FB50-68A5-43DC-7A05B4667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866" y="1535312"/>
            <a:ext cx="5303959" cy="3462308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1775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660BD0-B881-CF96-A7FE-72ADFB8A8C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632" b="242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3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41EA9D-0D10-0E06-8B77-F53F493E5B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041" b="30383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95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963504" y="966788"/>
            <a:ext cx="3044970" cy="39433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Asteroid bodies in sarcoidosis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30D3E0-BF22-EF64-D60B-5708AF725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94" y="1317463"/>
            <a:ext cx="5640502" cy="42303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7368364" y="935038"/>
            <a:ext cx="3540642" cy="38417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Schaumann bodies </a:t>
            </a:r>
            <a:r>
              <a:rPr lang="en-US" dirty="0">
                <a:solidFill>
                  <a:schemeClr val="tx1"/>
                </a:solidFill>
              </a:rPr>
              <a:t>in sarcoidosis</a:t>
            </a:r>
            <a:endParaRPr lang="en-US" sz="3700" dirty="0"/>
          </a:p>
        </p:txBody>
      </p:sp>
      <p:pic>
        <p:nvPicPr>
          <p:cNvPr id="4" name="Picture 2" descr="C:\Users\Delo\Documents\6152064242_d60213e465_n.jpg"/>
          <p:cNvPicPr>
            <a:picLocks noChangeAspect="1" noChangeArrowheads="1"/>
          </p:cNvPicPr>
          <p:nvPr/>
        </p:nvPicPr>
        <p:blipFill>
          <a:blip r:embed="rId2" cstate="print"/>
          <a:srcRect l="20142" r="5298" b="2"/>
          <a:stretch>
            <a:fillRect/>
          </a:stretch>
        </p:blipFill>
        <p:spPr>
          <a:xfrm>
            <a:off x="929675" y="1250067"/>
            <a:ext cx="4213521" cy="4326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Erythema Nodosum in sarcoidosis</a:t>
            </a:r>
          </a:p>
        </p:txBody>
      </p:sp>
      <p:pic>
        <p:nvPicPr>
          <p:cNvPr id="4" name="Picture 6" descr="en1-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905000"/>
            <a:ext cx="716280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icroscope&#10;&#10;AI-generated content may be incorrect.">
            <a:extLst>
              <a:ext uri="{FF2B5EF4-FFF2-40B4-BE49-F238E27FC236}">
                <a16:creationId xmlns:a16="http://schemas.microsoft.com/office/drawing/2014/main" id="{F06B1AE8-A973-F119-785B-BED2BF0447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37" b="557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36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EDC6CD-7F9E-BB8F-B36F-30A77C2E9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060" y="152896"/>
            <a:ext cx="6400799" cy="6364862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BC00634D-6BCC-BF9E-3F5A-7C4A7AE6C1B0}"/>
              </a:ext>
            </a:extLst>
          </p:cNvPr>
          <p:cNvSpPr/>
          <p:nvPr/>
        </p:nvSpPr>
        <p:spPr>
          <a:xfrm>
            <a:off x="2296633" y="1828800"/>
            <a:ext cx="839972" cy="3508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B933BE-C7B3-7DE0-1FD1-75AE3E987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110" y="2747229"/>
            <a:ext cx="4711127" cy="346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19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A6F957-9F1F-12C7-F18A-4ACC6327D4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039" r="1" b="10967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84EC1E08-95D9-3841-F231-DFC2786F0168}"/>
              </a:ext>
            </a:extLst>
          </p:cNvPr>
          <p:cNvSpPr/>
          <p:nvPr/>
        </p:nvSpPr>
        <p:spPr>
          <a:xfrm>
            <a:off x="3820886" y="5214257"/>
            <a:ext cx="1001485" cy="3374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472CECB-C7E2-6164-C681-75463458CF02}"/>
              </a:ext>
            </a:extLst>
          </p:cNvPr>
          <p:cNvSpPr/>
          <p:nvPr/>
        </p:nvSpPr>
        <p:spPr>
          <a:xfrm>
            <a:off x="2126512" y="1967023"/>
            <a:ext cx="786809" cy="2870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D00BE12D-7C00-1EA0-4E1C-39E26660603E}"/>
              </a:ext>
            </a:extLst>
          </p:cNvPr>
          <p:cNvSpPr/>
          <p:nvPr/>
        </p:nvSpPr>
        <p:spPr>
          <a:xfrm>
            <a:off x="3944678" y="2845608"/>
            <a:ext cx="376950" cy="950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0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C3B52-67BB-78C2-287A-77ED5ED0A7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7023"/>
          <a:stretch>
            <a:fillRect/>
          </a:stretch>
        </p:blipFill>
        <p:spPr>
          <a:xfrm>
            <a:off x="2589211" y="643467"/>
            <a:ext cx="8951825" cy="5571066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DFE04E3C-415D-5AEC-EAA2-43093D0867CE}"/>
              </a:ext>
            </a:extLst>
          </p:cNvPr>
          <p:cNvSpPr/>
          <p:nvPr/>
        </p:nvSpPr>
        <p:spPr>
          <a:xfrm>
            <a:off x="8360229" y="2960914"/>
            <a:ext cx="859971" cy="2939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34389E4-40C5-1428-5FBC-20A643C4E049}"/>
              </a:ext>
            </a:extLst>
          </p:cNvPr>
          <p:cNvSpPr/>
          <p:nvPr/>
        </p:nvSpPr>
        <p:spPr>
          <a:xfrm>
            <a:off x="2828260" y="2668772"/>
            <a:ext cx="859971" cy="2921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3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F6C3AD-9455-3674-1E1C-7C39F9DFF761}"/>
              </a:ext>
            </a:extLst>
          </p:cNvPr>
          <p:cNvSpPr txBox="1"/>
          <p:nvPr/>
        </p:nvSpPr>
        <p:spPr>
          <a:xfrm>
            <a:off x="649225" y="2133600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https://webpath.med.utah.edu/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Masson trichrome special stain for fibrosis.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674C6D-7ED0-89FB-C95B-629BFBB7D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543" y="989170"/>
            <a:ext cx="6953577" cy="45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55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8C088A-488D-C556-05CE-6BD493E5CA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54" r="1" b="24231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9921AF26-27F3-E6F9-2B2B-0AFCD1766AFA}"/>
              </a:ext>
            </a:extLst>
          </p:cNvPr>
          <p:cNvSpPr/>
          <p:nvPr/>
        </p:nvSpPr>
        <p:spPr>
          <a:xfrm>
            <a:off x="6411686" y="4659086"/>
            <a:ext cx="957943" cy="3265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A277FAA-B19C-A315-1FE1-02C07CE541B2}"/>
              </a:ext>
            </a:extLst>
          </p:cNvPr>
          <p:cNvSpPr/>
          <p:nvPr/>
        </p:nvSpPr>
        <p:spPr>
          <a:xfrm>
            <a:off x="8676167" y="3242930"/>
            <a:ext cx="871870" cy="3083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29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969493-6221-93DD-31E7-11879819ED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9180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8A73D43D-F05B-16B7-3F76-0921D80DAC60}"/>
              </a:ext>
            </a:extLst>
          </p:cNvPr>
          <p:cNvSpPr/>
          <p:nvPr/>
        </p:nvSpPr>
        <p:spPr>
          <a:xfrm>
            <a:off x="6411686" y="1763486"/>
            <a:ext cx="881743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DD89FC3-5D41-7896-3471-97FE9B68CB57}"/>
              </a:ext>
            </a:extLst>
          </p:cNvPr>
          <p:cNvSpPr/>
          <p:nvPr/>
        </p:nvSpPr>
        <p:spPr>
          <a:xfrm>
            <a:off x="6783572" y="5114260"/>
            <a:ext cx="881743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5265355-5AD4-D759-C745-AE44FAECDF25}"/>
              </a:ext>
            </a:extLst>
          </p:cNvPr>
          <p:cNvSpPr/>
          <p:nvPr/>
        </p:nvSpPr>
        <p:spPr>
          <a:xfrm>
            <a:off x="2530549" y="3615070"/>
            <a:ext cx="1031358" cy="2870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F1831011-15BE-3E76-DB2B-320B7563FD8C}"/>
              </a:ext>
            </a:extLst>
          </p:cNvPr>
          <p:cNvSpPr/>
          <p:nvPr/>
        </p:nvSpPr>
        <p:spPr>
          <a:xfrm>
            <a:off x="7293428" y="3429000"/>
            <a:ext cx="538341" cy="398721"/>
          </a:xfrm>
          <a:prstGeom prst="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47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88428D-4F85-8743-A1D9-E6B934DFB6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79" b="688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CEECD7-E232-9724-378C-1DCC75319C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83733" y="3889218"/>
            <a:ext cx="5478432" cy="103209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tx1"/>
                </a:solidFill>
              </a:rPr>
              <a:t>Some alveolar spaces are filled with balls of fibroblasts (Masson bodies). compressed,</a:t>
            </a:r>
            <a:br>
              <a:rPr lang="en-US" sz="1900" b="1" dirty="0">
                <a:solidFill>
                  <a:schemeClr val="tx1"/>
                </a:solidFill>
              </a:rPr>
            </a:br>
            <a:r>
              <a:rPr lang="en-US" sz="1900" b="1" dirty="0">
                <a:solidFill>
                  <a:schemeClr val="tx1"/>
                </a:solidFill>
              </a:rPr>
              <a:t>adjacent alveoli are relatively normal.</a:t>
            </a:r>
          </a:p>
        </p:txBody>
      </p:sp>
    </p:spTree>
    <p:extLst>
      <p:ext uri="{BB962C8B-B14F-4D97-AF65-F5344CB8AC3E}">
        <p14:creationId xmlns:p14="http://schemas.microsoft.com/office/powerpoint/2010/main" val="123358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A48DDE-185C-3AA9-9331-C105B0463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658" y="659027"/>
            <a:ext cx="3545673" cy="539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90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8CC64D-0B81-566B-FF47-C3F74E351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399" y="659027"/>
            <a:ext cx="3532191" cy="539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63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1F5C-7358-A44D-8EA1-A05C3D35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Gland forming adenocarcinoma: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4C1F7E1-ECAF-5B6D-ECC2-7B174CC0F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0726" y="1414129"/>
            <a:ext cx="10111562" cy="538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63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white surface&#10;&#10;AI-generated content may be incorrect.">
            <a:extLst>
              <a:ext uri="{FF2B5EF4-FFF2-40B4-BE49-F238E27FC236}">
                <a16:creationId xmlns:a16="http://schemas.microsoft.com/office/drawing/2014/main" id="{0F18B7AE-2784-571D-8574-7B19076E45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181" b="1181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5A5348E7-6219-29C1-F562-7F1C1105F76E}"/>
              </a:ext>
            </a:extLst>
          </p:cNvPr>
          <p:cNvSpPr/>
          <p:nvPr/>
        </p:nvSpPr>
        <p:spPr>
          <a:xfrm>
            <a:off x="9710057" y="838200"/>
            <a:ext cx="849086" cy="2612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57F47C6-D708-3080-5792-0240D47A4ED8}"/>
              </a:ext>
            </a:extLst>
          </p:cNvPr>
          <p:cNvSpPr/>
          <p:nvPr/>
        </p:nvSpPr>
        <p:spPr>
          <a:xfrm>
            <a:off x="3838353" y="5188688"/>
            <a:ext cx="1137684" cy="233917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FA0EE151-31D4-EF1D-C6CC-4E9DAEC5755A}"/>
              </a:ext>
            </a:extLst>
          </p:cNvPr>
          <p:cNvSpPr/>
          <p:nvPr/>
        </p:nvSpPr>
        <p:spPr>
          <a:xfrm>
            <a:off x="1350335" y="4476307"/>
            <a:ext cx="1180214" cy="255181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79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BE1151-5B6E-F92D-F1F5-F844A84A56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71" b="1692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080FAFED-0270-D326-F8CF-5330D6AF368E}"/>
              </a:ext>
            </a:extLst>
          </p:cNvPr>
          <p:cNvSpPr/>
          <p:nvPr/>
        </p:nvSpPr>
        <p:spPr>
          <a:xfrm>
            <a:off x="5231219" y="5401340"/>
            <a:ext cx="712381" cy="2232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44CB6AD-D549-4809-0C35-0550A85BB07D}"/>
              </a:ext>
            </a:extLst>
          </p:cNvPr>
          <p:cNvSpPr/>
          <p:nvPr/>
        </p:nvSpPr>
        <p:spPr>
          <a:xfrm>
            <a:off x="8314660" y="4412512"/>
            <a:ext cx="733647" cy="25518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9B48C69-5BA9-B0B8-263C-86DF8A5E0A76}"/>
              </a:ext>
            </a:extLst>
          </p:cNvPr>
          <p:cNvSpPr/>
          <p:nvPr/>
        </p:nvSpPr>
        <p:spPr>
          <a:xfrm>
            <a:off x="3349256" y="2232837"/>
            <a:ext cx="627321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64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7ACFD8-A54B-0D6D-60D0-929173EAB1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78" r="1" b="12127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51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692AB-93E4-3333-E3CD-4B2546CE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E5CF084C-DECE-4A01-212C-F5B02CBA1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US" sz="2000" b="1" dirty="0"/>
              <a:t>Gray-white tumor arising from bronchus, infiltrates the lung parenchyma.</a:t>
            </a:r>
          </a:p>
          <a:p>
            <a:r>
              <a:rPr lang="en-US" sz="2000" b="1" dirty="0"/>
              <a:t>SCC </a:t>
            </a:r>
          </a:p>
        </p:txBody>
      </p:sp>
      <p:pic>
        <p:nvPicPr>
          <p:cNvPr id="5" name="Content Placeholder 4" descr="A close-up of a body&#10;&#10;AI-generated content may be incorrect.">
            <a:extLst>
              <a:ext uri="{FF2B5EF4-FFF2-40B4-BE49-F238E27FC236}">
                <a16:creationId xmlns:a16="http://schemas.microsoft.com/office/drawing/2014/main" id="{0A288CE1-3708-017B-D31A-0A896564FC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681" b="1"/>
          <a:stretch>
            <a:fillRect/>
          </a:stretch>
        </p:blipFill>
        <p:spPr>
          <a:xfrm>
            <a:off x="4619543" y="640080"/>
            <a:ext cx="6953577" cy="525277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911351FB-E814-0DB4-F77A-08CBF1F55E7A}"/>
              </a:ext>
            </a:extLst>
          </p:cNvPr>
          <p:cNvSpPr/>
          <p:nvPr/>
        </p:nvSpPr>
        <p:spPr>
          <a:xfrm>
            <a:off x="5497033" y="3429000"/>
            <a:ext cx="1063255" cy="3349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462EA66-634C-7929-5D69-6FE4A4EC35CA}"/>
              </a:ext>
            </a:extLst>
          </p:cNvPr>
          <p:cNvSpPr/>
          <p:nvPr/>
        </p:nvSpPr>
        <p:spPr>
          <a:xfrm>
            <a:off x="7061115" y="2659873"/>
            <a:ext cx="701749" cy="3827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67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7B13BB-0DAD-7BA1-0D0E-F89176747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918" y="659027"/>
            <a:ext cx="3559154" cy="5392659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F0CD980B-71E2-B599-5ACC-C5AD83AC115D}"/>
              </a:ext>
            </a:extLst>
          </p:cNvPr>
          <p:cNvSpPr/>
          <p:nvPr/>
        </p:nvSpPr>
        <p:spPr>
          <a:xfrm>
            <a:off x="6738257" y="3875314"/>
            <a:ext cx="729343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98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FF929-4D3F-40EB-41D9-C7664FAE6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45" y="1843641"/>
            <a:ext cx="4814655" cy="31656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42C735-38F5-906B-C69C-91FD9BE1D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187" y="1845479"/>
            <a:ext cx="4809065" cy="316196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4353E768-4E1D-06D8-049C-94E3BD8926B5}"/>
              </a:ext>
            </a:extLst>
          </p:cNvPr>
          <p:cNvSpPr/>
          <p:nvPr/>
        </p:nvSpPr>
        <p:spPr>
          <a:xfrm>
            <a:off x="1894114" y="4561114"/>
            <a:ext cx="566057" cy="1632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479609D-EF07-569C-35B3-4CFA70FF75A5}"/>
              </a:ext>
            </a:extLst>
          </p:cNvPr>
          <p:cNvSpPr/>
          <p:nvPr/>
        </p:nvSpPr>
        <p:spPr>
          <a:xfrm>
            <a:off x="8463516" y="2381693"/>
            <a:ext cx="563526" cy="2764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4A8E86C-0EB5-F321-90D6-C2BC54E5BA5C}"/>
              </a:ext>
            </a:extLst>
          </p:cNvPr>
          <p:cNvSpPr/>
          <p:nvPr/>
        </p:nvSpPr>
        <p:spPr>
          <a:xfrm>
            <a:off x="6985591" y="4231758"/>
            <a:ext cx="829339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4AA0614-FDCE-E855-EE13-E56E8E85FB09}"/>
              </a:ext>
            </a:extLst>
          </p:cNvPr>
          <p:cNvSpPr/>
          <p:nvPr/>
        </p:nvSpPr>
        <p:spPr>
          <a:xfrm>
            <a:off x="9473609" y="4072270"/>
            <a:ext cx="829339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42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2ABD63-EF9E-D321-43C0-903416F6A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918" y="659027"/>
            <a:ext cx="3559154" cy="539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1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3CEC5-EE5A-6241-108B-C3912AF46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Crushing of fragile tumor calls releases DNA that stains blue in biopsy specimens (Azzopardi effect).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7570C12-3663-BAB4-827E-47F056F68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AF4B08-2B65-1FD8-52B3-970B3D4CE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543" y="980478"/>
            <a:ext cx="6953577" cy="457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99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760C28-BB3A-F9D2-D591-401626CDD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262" y="968023"/>
            <a:ext cx="4272968" cy="4924777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BB38EA2-4DD0-D788-26B3-8D15E4E90C5C}"/>
              </a:ext>
            </a:extLst>
          </p:cNvPr>
          <p:cNvSpPr/>
          <p:nvPr/>
        </p:nvSpPr>
        <p:spPr>
          <a:xfrm>
            <a:off x="5965371" y="3733800"/>
            <a:ext cx="664029" cy="2612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06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79A6F0-D036-1CE8-53C0-D6BE1A0C68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993" r="1" b="11604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10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56DC38-D2B2-D102-1A7E-81B3CC25D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399" y="659027"/>
            <a:ext cx="3532191" cy="5392659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A087221C-CEA7-C76E-2113-7379EA09CA77}"/>
              </a:ext>
            </a:extLst>
          </p:cNvPr>
          <p:cNvSpPr/>
          <p:nvPr/>
        </p:nvSpPr>
        <p:spPr>
          <a:xfrm>
            <a:off x="6302829" y="4093029"/>
            <a:ext cx="566057" cy="1741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0E5FF829-F556-6BED-A6A6-F63DBECFE24D}"/>
              </a:ext>
            </a:extLst>
          </p:cNvPr>
          <p:cNvSpPr/>
          <p:nvPr/>
        </p:nvSpPr>
        <p:spPr>
          <a:xfrm>
            <a:off x="6302829" y="1233377"/>
            <a:ext cx="566057" cy="1741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163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E01C61-B352-4C4A-6DF4-45F68C0FD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397" y="659027"/>
            <a:ext cx="3896195" cy="539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11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0CCF-47C1-D247-DF27-97EA22A5F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 b="1" dirty="0"/>
              <a:t>Epithelial pattern</a:t>
            </a:r>
            <a:r>
              <a:rPr lang="en-US" dirty="0"/>
              <a:t>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23B556D-D8E0-DD55-CABA-C10316428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US" dirty="0"/>
              <a:t>mesothelioma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AAC696-8D75-A045-BE2D-81B3AEC72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543" y="997862"/>
            <a:ext cx="6953577" cy="453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31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60E63-9F90-8700-6632-AB04DA12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 dirty="0"/>
              <a:t>Mixed pattern: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5346633-6952-4E75-7BE2-6C87EFD30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US"/>
              <a:t>mesothelioma</a:t>
            </a:r>
          </a:p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F76681B-7566-D0F3-DA53-0E5134DE6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543" y="980478"/>
            <a:ext cx="6953577" cy="457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33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270</Words>
  <Application>Microsoft Office PowerPoint</Application>
  <PresentationFormat>Widescreen</PresentationFormat>
  <Paragraphs>70</Paragraphs>
  <Slides>33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Century Gothic</vt:lpstr>
      <vt:lpstr>Wingdings 3</vt:lpstr>
      <vt:lpstr>Office Theme</vt:lpstr>
      <vt:lpstr>Wisp</vt:lpstr>
      <vt:lpstr>Pathology lab slides</vt:lpstr>
      <vt:lpstr>Honeycomb lung: dilated irregular air spaces between bands of dense fibrous connective tissue</vt:lpstr>
      <vt:lpstr>PowerPoint Presentation</vt:lpstr>
      <vt:lpstr>PowerPoint Presentation</vt:lpstr>
      <vt:lpstr>PowerPoint Presentation</vt:lpstr>
      <vt:lpstr>Asteroid bodies in sarcoidosis</vt:lpstr>
      <vt:lpstr>Schaumann bodies in sarcoidosis</vt:lpstr>
      <vt:lpstr>Erythema Nodosum in sarcoidosis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alveolar spaces are filled with balls of fibroblasts (Masson bodies). compressed, adjacent alveoli are relatively normal.</vt:lpstr>
      <vt:lpstr>PowerPoint Presentation</vt:lpstr>
      <vt:lpstr>PowerPoint Presentation</vt:lpstr>
      <vt:lpstr>Gland forming adenocarcinoma: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Crushing of fragile tumor calls releases DNA that stains blue in biopsy specimens (Azzopardi effect).</vt:lpstr>
      <vt:lpstr>PowerPoint Presentation</vt:lpstr>
      <vt:lpstr>PowerPoint Presentation</vt:lpstr>
      <vt:lpstr>PowerPoint Presentation</vt:lpstr>
      <vt:lpstr>PowerPoint Presentation</vt:lpstr>
      <vt:lpstr>Epithelial pattern:</vt:lpstr>
      <vt:lpstr>Mixed pattern: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Manar Hajeer</dc:creator>
  <cp:lastModifiedBy>Manar Hajeer</cp:lastModifiedBy>
  <cp:revision>5</cp:revision>
  <dcterms:created xsi:type="dcterms:W3CDTF">2026-01-04T22:16:39Z</dcterms:created>
  <dcterms:modified xsi:type="dcterms:W3CDTF">2026-01-04T22:34:27Z</dcterms:modified>
</cp:coreProperties>
</file>